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4"/>
  </p:notesMasterIdLst>
  <p:handoutMasterIdLst>
    <p:handoutMasterId r:id="rId25"/>
  </p:handoutMasterIdLst>
  <p:sldIdLst>
    <p:sldId id="1781" r:id="rId2"/>
    <p:sldId id="1782" r:id="rId3"/>
    <p:sldId id="1783" r:id="rId4"/>
    <p:sldId id="1784" r:id="rId5"/>
    <p:sldId id="1785" r:id="rId6"/>
    <p:sldId id="1786" r:id="rId7"/>
    <p:sldId id="1787" r:id="rId8"/>
    <p:sldId id="1788" r:id="rId9"/>
    <p:sldId id="1789" r:id="rId10"/>
    <p:sldId id="1791" r:id="rId11"/>
    <p:sldId id="1792" r:id="rId12"/>
    <p:sldId id="1793" r:id="rId13"/>
    <p:sldId id="1794" r:id="rId14"/>
    <p:sldId id="1795" r:id="rId15"/>
    <p:sldId id="1796" r:id="rId16"/>
    <p:sldId id="1797" r:id="rId17"/>
    <p:sldId id="1798" r:id="rId18"/>
    <p:sldId id="1817" r:id="rId19"/>
    <p:sldId id="1818" r:id="rId20"/>
    <p:sldId id="1819" r:id="rId21"/>
    <p:sldId id="1822" r:id="rId22"/>
    <p:sldId id="1821" r:id="rId23"/>
  </p:sldIdLst>
  <p:sldSz cx="12192000" cy="6858000"/>
  <p:notesSz cx="7099300" cy="10236200"/>
  <p:defaultTextStyle>
    <a:defPPr>
      <a:defRPr lang="zh-CN"/>
    </a:defPPr>
    <a:lvl1pPr algn="l" rtl="0" fontAlgn="base">
      <a:spcBef>
        <a:spcPct val="0"/>
      </a:spcBef>
      <a:spcAft>
        <a:spcPct val="0"/>
      </a:spcAft>
      <a:defRPr i="1" kern="1200">
        <a:solidFill>
          <a:schemeClr val="tx1"/>
        </a:solidFill>
        <a:latin typeface="Times New Roman" pitchFamily="18" charset="0"/>
        <a:ea typeface="宋体" charset="-122"/>
        <a:cs typeface="+mn-cs"/>
      </a:defRPr>
    </a:lvl1pPr>
    <a:lvl2pPr marL="457200" algn="l" rtl="0" fontAlgn="base">
      <a:spcBef>
        <a:spcPct val="0"/>
      </a:spcBef>
      <a:spcAft>
        <a:spcPct val="0"/>
      </a:spcAft>
      <a:defRPr i="1" kern="1200">
        <a:solidFill>
          <a:schemeClr val="tx1"/>
        </a:solidFill>
        <a:latin typeface="Times New Roman" pitchFamily="18" charset="0"/>
        <a:ea typeface="宋体" charset="-122"/>
        <a:cs typeface="+mn-cs"/>
      </a:defRPr>
    </a:lvl2pPr>
    <a:lvl3pPr marL="914400" algn="l" rtl="0" fontAlgn="base">
      <a:spcBef>
        <a:spcPct val="0"/>
      </a:spcBef>
      <a:spcAft>
        <a:spcPct val="0"/>
      </a:spcAft>
      <a:defRPr i="1" kern="1200">
        <a:solidFill>
          <a:schemeClr val="tx1"/>
        </a:solidFill>
        <a:latin typeface="Times New Roman" pitchFamily="18" charset="0"/>
        <a:ea typeface="宋体" charset="-122"/>
        <a:cs typeface="+mn-cs"/>
      </a:defRPr>
    </a:lvl3pPr>
    <a:lvl4pPr marL="1371600" algn="l" rtl="0" fontAlgn="base">
      <a:spcBef>
        <a:spcPct val="0"/>
      </a:spcBef>
      <a:spcAft>
        <a:spcPct val="0"/>
      </a:spcAft>
      <a:defRPr i="1" kern="1200">
        <a:solidFill>
          <a:schemeClr val="tx1"/>
        </a:solidFill>
        <a:latin typeface="Times New Roman" pitchFamily="18" charset="0"/>
        <a:ea typeface="宋体" charset="-122"/>
        <a:cs typeface="+mn-cs"/>
      </a:defRPr>
    </a:lvl4pPr>
    <a:lvl5pPr marL="1828800" algn="l" rtl="0" fontAlgn="base">
      <a:spcBef>
        <a:spcPct val="0"/>
      </a:spcBef>
      <a:spcAft>
        <a:spcPct val="0"/>
      </a:spcAft>
      <a:defRPr i="1" kern="1200">
        <a:solidFill>
          <a:schemeClr val="tx1"/>
        </a:solidFill>
        <a:latin typeface="Times New Roman" pitchFamily="18" charset="0"/>
        <a:ea typeface="宋体" charset="-122"/>
        <a:cs typeface="+mn-cs"/>
      </a:defRPr>
    </a:lvl5pPr>
    <a:lvl6pPr marL="2286000" algn="l" defTabSz="914400" rtl="0" eaLnBrk="1" latinLnBrk="0" hangingPunct="1">
      <a:defRPr i="1" kern="1200">
        <a:solidFill>
          <a:schemeClr val="tx1"/>
        </a:solidFill>
        <a:latin typeface="Times New Roman" pitchFamily="18" charset="0"/>
        <a:ea typeface="宋体" charset="-122"/>
        <a:cs typeface="+mn-cs"/>
      </a:defRPr>
    </a:lvl6pPr>
    <a:lvl7pPr marL="2743200" algn="l" defTabSz="914400" rtl="0" eaLnBrk="1" latinLnBrk="0" hangingPunct="1">
      <a:defRPr i="1" kern="1200">
        <a:solidFill>
          <a:schemeClr val="tx1"/>
        </a:solidFill>
        <a:latin typeface="Times New Roman" pitchFamily="18" charset="0"/>
        <a:ea typeface="宋体" charset="-122"/>
        <a:cs typeface="+mn-cs"/>
      </a:defRPr>
    </a:lvl7pPr>
    <a:lvl8pPr marL="3200400" algn="l" defTabSz="914400" rtl="0" eaLnBrk="1" latinLnBrk="0" hangingPunct="1">
      <a:defRPr i="1" kern="1200">
        <a:solidFill>
          <a:schemeClr val="tx1"/>
        </a:solidFill>
        <a:latin typeface="Times New Roman" pitchFamily="18" charset="0"/>
        <a:ea typeface="宋体" charset="-122"/>
        <a:cs typeface="+mn-cs"/>
      </a:defRPr>
    </a:lvl8pPr>
    <a:lvl9pPr marL="3657600" algn="l" defTabSz="914400" rtl="0" eaLnBrk="1" latinLnBrk="0" hangingPunct="1">
      <a:defRPr i="1" kern="1200">
        <a:solidFill>
          <a:schemeClr val="tx1"/>
        </a:solidFill>
        <a:latin typeface="Times New Roman" pitchFamily="18" charset="0"/>
        <a:ea typeface="宋体" charset="-122"/>
        <a:cs typeface="+mn-cs"/>
      </a:defRPr>
    </a:lvl9pPr>
  </p:defaultTextStyle>
  <p:extLst>
    <p:ext uri="{EFAFB233-063F-42B5-8137-9DF3F51BA10A}">
      <p15:sldGuideLst xmlns:p15="http://schemas.microsoft.com/office/powerpoint/2012/main">
        <p15:guide id="1" orient="horz" pos="2217" userDrawn="1">
          <p15:clr>
            <a:srgbClr val="A4A3A4"/>
          </p15:clr>
        </p15:guide>
        <p15:guide id="2" pos="3868" userDrawn="1">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00"/>
    <a:srgbClr val="0033CC"/>
    <a:srgbClr val="F8F8F8"/>
    <a:srgbClr val="CCECFF"/>
    <a:srgbClr val="FFFFCC"/>
    <a:srgbClr val="0000FF"/>
    <a:srgbClr val="CCFFCC"/>
    <a:srgbClr val="FFCC66"/>
    <a:srgbClr val="00009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0" autoAdjust="0"/>
    <p:restoredTop sz="77765" autoAdjust="0"/>
  </p:normalViewPr>
  <p:slideViewPr>
    <p:cSldViewPr>
      <p:cViewPr varScale="1">
        <p:scale>
          <a:sx n="89" d="100"/>
          <a:sy n="89" d="100"/>
        </p:scale>
        <p:origin x="1278" y="96"/>
      </p:cViewPr>
      <p:guideLst>
        <p:guide orient="horz" pos="2217"/>
        <p:guide pos="3868"/>
      </p:guideLst>
    </p:cSldViewPr>
  </p:slideViewPr>
  <p:outlineViewPr>
    <p:cViewPr>
      <p:scale>
        <a:sx n="33" d="100"/>
        <a:sy n="33" d="100"/>
      </p:scale>
      <p:origin x="0" y="-663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696" y="102"/>
      </p:cViewPr>
      <p:guideLst>
        <p:guide orient="horz" pos="3225"/>
        <p:guide pos="2236"/>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3" y="3"/>
            <a:ext cx="3076363" cy="511809"/>
          </a:xfrm>
          <a:prstGeom prst="rect">
            <a:avLst/>
          </a:prstGeom>
          <a:noFill/>
          <a:ln w="9525">
            <a:noFill/>
            <a:miter lim="800000"/>
            <a:headEnd/>
            <a:tailEnd/>
          </a:ln>
          <a:effectLst/>
        </p:spPr>
        <p:txBody>
          <a:bodyPr vert="horz" wrap="square" lIns="99041" tIns="49519" rIns="99041" bIns="49519" numCol="1" anchor="t" anchorCtr="0" compatLnSpc="1">
            <a:prstTxWarp prst="textNoShape">
              <a:avLst/>
            </a:prstTxWarp>
          </a:bodyPr>
          <a:lstStyle>
            <a:lvl1pPr algn="l">
              <a:spcBef>
                <a:spcPct val="0"/>
              </a:spcBef>
              <a:defRPr sz="1300" i="0">
                <a:latin typeface="Arial" charset="0"/>
                <a:ea typeface="宋体" pitchFamily="2" charset="-122"/>
              </a:defRPr>
            </a:lvl1pPr>
          </a:lstStyle>
          <a:p>
            <a:pPr>
              <a:defRPr/>
            </a:pPr>
            <a:endParaRPr lang="en-US" altLang="zh-CN"/>
          </a:p>
        </p:txBody>
      </p:sp>
      <p:sp>
        <p:nvSpPr>
          <p:cNvPr id="355331" name="Rectangle 3"/>
          <p:cNvSpPr>
            <a:spLocks noGrp="1" noChangeArrowheads="1"/>
          </p:cNvSpPr>
          <p:nvPr>
            <p:ph type="dt" sz="quarter" idx="1"/>
          </p:nvPr>
        </p:nvSpPr>
        <p:spPr bwMode="auto">
          <a:xfrm>
            <a:off x="4021299" y="3"/>
            <a:ext cx="3076363" cy="511809"/>
          </a:xfrm>
          <a:prstGeom prst="rect">
            <a:avLst/>
          </a:prstGeom>
          <a:noFill/>
          <a:ln w="9525">
            <a:noFill/>
            <a:miter lim="800000"/>
            <a:headEnd/>
            <a:tailEnd/>
          </a:ln>
          <a:effectLst/>
        </p:spPr>
        <p:txBody>
          <a:bodyPr vert="horz" wrap="square" lIns="99041" tIns="49519" rIns="99041" bIns="49519" numCol="1" anchor="t" anchorCtr="0" compatLnSpc="1">
            <a:prstTxWarp prst="textNoShape">
              <a:avLst/>
            </a:prstTxWarp>
          </a:bodyPr>
          <a:lstStyle>
            <a:lvl1pPr algn="r">
              <a:spcBef>
                <a:spcPct val="0"/>
              </a:spcBef>
              <a:defRPr sz="1300" i="0">
                <a:latin typeface="Arial" charset="0"/>
                <a:ea typeface="宋体" pitchFamily="2" charset="-122"/>
              </a:defRPr>
            </a:lvl1pPr>
          </a:lstStyle>
          <a:p>
            <a:pPr>
              <a:defRPr/>
            </a:pPr>
            <a:endParaRPr lang="en-US" altLang="zh-CN"/>
          </a:p>
        </p:txBody>
      </p:sp>
      <p:sp>
        <p:nvSpPr>
          <p:cNvPr id="355332" name="Rectangle 4"/>
          <p:cNvSpPr>
            <a:spLocks noGrp="1" noChangeArrowheads="1"/>
          </p:cNvSpPr>
          <p:nvPr>
            <p:ph type="ftr" sz="quarter" idx="2"/>
          </p:nvPr>
        </p:nvSpPr>
        <p:spPr bwMode="auto">
          <a:xfrm>
            <a:off x="3" y="9722616"/>
            <a:ext cx="3076363" cy="511809"/>
          </a:xfrm>
          <a:prstGeom prst="rect">
            <a:avLst/>
          </a:prstGeom>
          <a:noFill/>
          <a:ln w="9525">
            <a:noFill/>
            <a:miter lim="800000"/>
            <a:headEnd/>
            <a:tailEnd/>
          </a:ln>
          <a:effectLst/>
        </p:spPr>
        <p:txBody>
          <a:bodyPr vert="horz" wrap="square" lIns="99041" tIns="49519" rIns="99041" bIns="49519" numCol="1" anchor="b" anchorCtr="0" compatLnSpc="1">
            <a:prstTxWarp prst="textNoShape">
              <a:avLst/>
            </a:prstTxWarp>
          </a:bodyPr>
          <a:lstStyle>
            <a:lvl1pPr algn="l">
              <a:spcBef>
                <a:spcPct val="0"/>
              </a:spcBef>
              <a:defRPr sz="1300" i="0">
                <a:latin typeface="Arial" charset="0"/>
                <a:ea typeface="宋体" pitchFamily="2" charset="-122"/>
              </a:defRPr>
            </a:lvl1pPr>
          </a:lstStyle>
          <a:p>
            <a:pPr>
              <a:defRPr/>
            </a:pPr>
            <a:endParaRPr lang="en-US" altLang="zh-CN"/>
          </a:p>
        </p:txBody>
      </p:sp>
      <p:sp>
        <p:nvSpPr>
          <p:cNvPr id="355333" name="Rectangle 5"/>
          <p:cNvSpPr>
            <a:spLocks noGrp="1" noChangeArrowheads="1"/>
          </p:cNvSpPr>
          <p:nvPr>
            <p:ph type="sldNum" sz="quarter" idx="3"/>
          </p:nvPr>
        </p:nvSpPr>
        <p:spPr bwMode="auto">
          <a:xfrm>
            <a:off x="4021299" y="9722616"/>
            <a:ext cx="3076363" cy="511809"/>
          </a:xfrm>
          <a:prstGeom prst="rect">
            <a:avLst/>
          </a:prstGeom>
          <a:noFill/>
          <a:ln w="9525">
            <a:noFill/>
            <a:miter lim="800000"/>
            <a:headEnd/>
            <a:tailEnd/>
          </a:ln>
          <a:effectLst/>
        </p:spPr>
        <p:txBody>
          <a:bodyPr vert="horz" wrap="square" lIns="99041" tIns="49519" rIns="99041" bIns="49519" numCol="1" anchor="b" anchorCtr="0" compatLnSpc="1">
            <a:prstTxWarp prst="textNoShape">
              <a:avLst/>
            </a:prstTxWarp>
          </a:bodyPr>
          <a:lstStyle>
            <a:lvl1pPr algn="r">
              <a:spcBef>
                <a:spcPct val="0"/>
              </a:spcBef>
              <a:defRPr sz="1300" i="0">
                <a:latin typeface="Arial" charset="0"/>
                <a:ea typeface="宋体" pitchFamily="2" charset="-122"/>
              </a:defRPr>
            </a:lvl1pPr>
          </a:lstStyle>
          <a:p>
            <a:pPr>
              <a:defRPr/>
            </a:pPr>
            <a:fld id="{5FD17E8D-977A-4E75-9BBE-6717AF2C4F11}" type="slidenum">
              <a:rPr lang="en-US" altLang="zh-CN"/>
              <a:pPr>
                <a:defRPr/>
              </a:pPr>
              <a:t>‹#›</a:t>
            </a:fld>
            <a:endParaRPr lang="en-US" altLang="zh-CN"/>
          </a:p>
        </p:txBody>
      </p:sp>
    </p:spTree>
    <p:extLst>
      <p:ext uri="{BB962C8B-B14F-4D97-AF65-F5344CB8AC3E}">
        <p14:creationId xmlns:p14="http://schemas.microsoft.com/office/powerpoint/2010/main" val="178001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 y="3"/>
            <a:ext cx="3076363" cy="511809"/>
          </a:xfrm>
          <a:prstGeom prst="rect">
            <a:avLst/>
          </a:prstGeom>
          <a:noFill/>
          <a:ln w="9525">
            <a:noFill/>
            <a:miter lim="800000"/>
            <a:headEnd/>
            <a:tailEnd/>
          </a:ln>
          <a:effectLst/>
        </p:spPr>
        <p:txBody>
          <a:bodyPr vert="horz" wrap="square" lIns="99041" tIns="49519" rIns="99041" bIns="49519" numCol="1" anchor="t" anchorCtr="0" compatLnSpc="1">
            <a:prstTxWarp prst="textNoShape">
              <a:avLst/>
            </a:prstTxWarp>
          </a:bodyPr>
          <a:lstStyle>
            <a:lvl1pPr algn="l">
              <a:spcBef>
                <a:spcPct val="0"/>
              </a:spcBef>
              <a:defRPr sz="1300" i="0">
                <a:latin typeface="Arial" charset="0"/>
                <a:ea typeface="宋体" pitchFamily="2" charset="-122"/>
              </a:defRPr>
            </a:lvl1pPr>
          </a:lstStyle>
          <a:p>
            <a:pPr>
              <a:defRPr/>
            </a:pPr>
            <a:endParaRPr lang="en-US" altLang="zh-CN"/>
          </a:p>
        </p:txBody>
      </p:sp>
      <p:sp>
        <p:nvSpPr>
          <p:cNvPr id="12291" name="Rectangle 3"/>
          <p:cNvSpPr>
            <a:spLocks noGrp="1" noChangeArrowheads="1"/>
          </p:cNvSpPr>
          <p:nvPr>
            <p:ph type="dt" idx="1"/>
          </p:nvPr>
        </p:nvSpPr>
        <p:spPr bwMode="auto">
          <a:xfrm>
            <a:off x="4021299" y="3"/>
            <a:ext cx="3076363" cy="511809"/>
          </a:xfrm>
          <a:prstGeom prst="rect">
            <a:avLst/>
          </a:prstGeom>
          <a:noFill/>
          <a:ln w="9525">
            <a:noFill/>
            <a:miter lim="800000"/>
            <a:headEnd/>
            <a:tailEnd/>
          </a:ln>
          <a:effectLst/>
        </p:spPr>
        <p:txBody>
          <a:bodyPr vert="horz" wrap="square" lIns="99041" tIns="49519" rIns="99041" bIns="49519" numCol="1" anchor="t" anchorCtr="0" compatLnSpc="1">
            <a:prstTxWarp prst="textNoShape">
              <a:avLst/>
            </a:prstTxWarp>
          </a:bodyPr>
          <a:lstStyle>
            <a:lvl1pPr algn="r">
              <a:spcBef>
                <a:spcPct val="0"/>
              </a:spcBef>
              <a:defRPr sz="1300" i="0">
                <a:latin typeface="Arial" charset="0"/>
                <a:ea typeface="宋体" pitchFamily="2" charset="-122"/>
              </a:defRPr>
            </a:lvl1pPr>
          </a:lstStyle>
          <a:p>
            <a:pPr>
              <a:defRPr/>
            </a:pPr>
            <a:endParaRPr lang="en-US" altLang="zh-CN"/>
          </a:p>
        </p:txBody>
      </p:sp>
      <p:sp>
        <p:nvSpPr>
          <p:cNvPr id="10244" name="Rectangle 4"/>
          <p:cNvSpPr>
            <a:spLocks noGrp="1" noRot="1" noChangeAspect="1" noChangeArrowheads="1" noTextEdit="1"/>
          </p:cNvSpPr>
          <p:nvPr>
            <p:ph type="sldImg" idx="2"/>
          </p:nvPr>
        </p:nvSpPr>
        <p:spPr bwMode="auto">
          <a:xfrm>
            <a:off x="138113" y="768350"/>
            <a:ext cx="6823075" cy="383857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9930" y="4862196"/>
            <a:ext cx="5679440" cy="4606290"/>
          </a:xfrm>
          <a:prstGeom prst="rect">
            <a:avLst/>
          </a:prstGeom>
          <a:noFill/>
          <a:ln w="9525">
            <a:noFill/>
            <a:miter lim="800000"/>
            <a:headEnd/>
            <a:tailEnd/>
          </a:ln>
          <a:effectLst/>
        </p:spPr>
        <p:txBody>
          <a:bodyPr vert="horz" wrap="square" lIns="99041" tIns="49519" rIns="99041" bIns="49519"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2294" name="Rectangle 6"/>
          <p:cNvSpPr>
            <a:spLocks noGrp="1" noChangeArrowheads="1"/>
          </p:cNvSpPr>
          <p:nvPr>
            <p:ph type="ftr" sz="quarter" idx="4"/>
          </p:nvPr>
        </p:nvSpPr>
        <p:spPr bwMode="auto">
          <a:xfrm>
            <a:off x="3" y="9722616"/>
            <a:ext cx="3076363" cy="511809"/>
          </a:xfrm>
          <a:prstGeom prst="rect">
            <a:avLst/>
          </a:prstGeom>
          <a:noFill/>
          <a:ln w="9525">
            <a:noFill/>
            <a:miter lim="800000"/>
            <a:headEnd/>
            <a:tailEnd/>
          </a:ln>
          <a:effectLst/>
        </p:spPr>
        <p:txBody>
          <a:bodyPr vert="horz" wrap="square" lIns="99041" tIns="49519" rIns="99041" bIns="49519" numCol="1" anchor="b" anchorCtr="0" compatLnSpc="1">
            <a:prstTxWarp prst="textNoShape">
              <a:avLst/>
            </a:prstTxWarp>
          </a:bodyPr>
          <a:lstStyle>
            <a:lvl1pPr algn="l">
              <a:spcBef>
                <a:spcPct val="0"/>
              </a:spcBef>
              <a:defRPr sz="1300" i="0">
                <a:latin typeface="Arial" charset="0"/>
                <a:ea typeface="宋体" pitchFamily="2" charset="-122"/>
              </a:defRPr>
            </a:lvl1pPr>
          </a:lstStyle>
          <a:p>
            <a:pPr>
              <a:defRPr/>
            </a:pPr>
            <a:endParaRPr lang="en-US" altLang="zh-CN"/>
          </a:p>
        </p:txBody>
      </p:sp>
      <p:sp>
        <p:nvSpPr>
          <p:cNvPr id="12295" name="Rectangle 7"/>
          <p:cNvSpPr>
            <a:spLocks noGrp="1" noChangeArrowheads="1"/>
          </p:cNvSpPr>
          <p:nvPr>
            <p:ph type="sldNum" sz="quarter" idx="5"/>
          </p:nvPr>
        </p:nvSpPr>
        <p:spPr bwMode="auto">
          <a:xfrm>
            <a:off x="4021299" y="9722616"/>
            <a:ext cx="3076363" cy="511809"/>
          </a:xfrm>
          <a:prstGeom prst="rect">
            <a:avLst/>
          </a:prstGeom>
          <a:noFill/>
          <a:ln w="9525">
            <a:noFill/>
            <a:miter lim="800000"/>
            <a:headEnd/>
            <a:tailEnd/>
          </a:ln>
          <a:effectLst/>
        </p:spPr>
        <p:txBody>
          <a:bodyPr vert="horz" wrap="square" lIns="99041" tIns="49519" rIns="99041" bIns="49519" numCol="1" anchor="b" anchorCtr="0" compatLnSpc="1">
            <a:prstTxWarp prst="textNoShape">
              <a:avLst/>
            </a:prstTxWarp>
          </a:bodyPr>
          <a:lstStyle>
            <a:lvl1pPr algn="r">
              <a:spcBef>
                <a:spcPct val="0"/>
              </a:spcBef>
              <a:defRPr sz="1300" i="0">
                <a:latin typeface="Arial" charset="0"/>
                <a:ea typeface="宋体" pitchFamily="2" charset="-122"/>
              </a:defRPr>
            </a:lvl1pPr>
          </a:lstStyle>
          <a:p>
            <a:pPr>
              <a:defRPr/>
            </a:pPr>
            <a:fld id="{2B29BE33-C12B-460F-A113-D95BC6306B40}" type="slidenum">
              <a:rPr lang="en-US" altLang="zh-CN"/>
              <a:pPr>
                <a:defRPr/>
              </a:pPr>
              <a:t>‹#›</a:t>
            </a:fld>
            <a:endParaRPr lang="en-US" altLang="zh-CN"/>
          </a:p>
        </p:txBody>
      </p:sp>
    </p:spTree>
    <p:extLst>
      <p:ext uri="{BB962C8B-B14F-4D97-AF65-F5344CB8AC3E}">
        <p14:creationId xmlns:p14="http://schemas.microsoft.com/office/powerpoint/2010/main" val="25577705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Hi,</a:t>
            </a:r>
            <a:r>
              <a:rPr lang="en-US" altLang="zh-CN" baseline="0" dirty="0" smtClean="0"/>
              <a:t> I am </a:t>
            </a:r>
            <a:r>
              <a:rPr lang="en-US" altLang="zh-CN" baseline="0" dirty="0" err="1" smtClean="0"/>
              <a:t>Xiongtao</a:t>
            </a:r>
            <a:r>
              <a:rPr lang="en-US" altLang="zh-CN" baseline="0" dirty="0" smtClean="0"/>
              <a:t> Chen from Peking University, China. It’s my pleasure to be here to give this presentation. Today I will talk about “Learning Object-Centric Transformation for Video Prediction”.   (This is a joint work with </a:t>
            </a:r>
            <a:r>
              <a:rPr lang="en-US" altLang="zh-CN" baseline="0" dirty="0" err="1" smtClean="0"/>
              <a:t>Wenmin</a:t>
            </a:r>
            <a:r>
              <a:rPr lang="en-US" altLang="zh-CN" baseline="0" dirty="0" smtClean="0"/>
              <a:t> Wang, </a:t>
            </a:r>
            <a:r>
              <a:rPr lang="en-US" altLang="zh-CN" baseline="0" dirty="0" err="1" smtClean="0"/>
              <a:t>Jinzhuo</a:t>
            </a:r>
            <a:r>
              <a:rPr lang="en-US" altLang="zh-CN" baseline="0" dirty="0" smtClean="0"/>
              <a:t> Wang and </a:t>
            </a:r>
            <a:r>
              <a:rPr lang="en-US" altLang="zh-CN" baseline="0" dirty="0" err="1" smtClean="0"/>
              <a:t>Weimian</a:t>
            </a:r>
            <a:r>
              <a:rPr lang="en-US" altLang="zh-CN" baseline="0" dirty="0" smtClean="0"/>
              <a:t> Li.)</a:t>
            </a:r>
            <a:endParaRPr lang="en-US" dirty="0"/>
          </a:p>
        </p:txBody>
      </p:sp>
      <p:sp>
        <p:nvSpPr>
          <p:cNvPr id="4" name="Slide Number Placeholder 3"/>
          <p:cNvSpPr>
            <a:spLocks noGrp="1"/>
          </p:cNvSpPr>
          <p:nvPr>
            <p:ph type="sldNum" sz="quarter" idx="10"/>
          </p:nvPr>
        </p:nvSpPr>
        <p:spPr/>
        <p:txBody>
          <a:bodyPr/>
          <a:lstStyle/>
          <a:p>
            <a:pPr>
              <a:defRPr/>
            </a:pPr>
            <a:fld id="{2B29BE33-C12B-460F-A113-D95BC6306B40}" type="slidenum">
              <a:rPr lang="en-US" altLang="zh-CN" smtClean="0"/>
              <a:pPr>
                <a:defRPr/>
              </a:pPr>
              <a:t>1</a:t>
            </a:fld>
            <a:endParaRPr lang="en-US" altLang="zh-CN"/>
          </a:p>
        </p:txBody>
      </p:sp>
    </p:spTree>
    <p:extLst>
      <p:ext uri="{BB962C8B-B14F-4D97-AF65-F5344CB8AC3E}">
        <p14:creationId xmlns:p14="http://schemas.microsoft.com/office/powerpoint/2010/main" val="985382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With the transformation network constructed, we can transform each key object patch  and refine the input image part by part to obtain the final prediction. Here is the main framework of our model, which is formulated as a deep recurrent network.</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10</a:t>
            </a:fld>
            <a:endParaRPr lang="en-US" altLang="zh-CN"/>
          </a:p>
        </p:txBody>
      </p:sp>
    </p:spTree>
    <p:extLst>
      <p:ext uri="{BB962C8B-B14F-4D97-AF65-F5344CB8AC3E}">
        <p14:creationId xmlns:p14="http://schemas.microsoft.com/office/powerpoint/2010/main" val="3961647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next question, then, is how to design the attention module.  </a:t>
            </a:r>
          </a:p>
          <a:p>
            <a:r>
              <a:rPr lang="en-US" altLang="zh-CN" baseline="0" dirty="0" smtClean="0"/>
              <a:t>No doubt, It is challenging to </a:t>
            </a:r>
            <a:r>
              <a:rPr lang="en-US" altLang="zh-CN" baseline="0" dirty="0" err="1" smtClean="0"/>
              <a:t>focuse</a:t>
            </a:r>
            <a:r>
              <a:rPr lang="en-US" altLang="zh-CN" baseline="0" dirty="0" smtClean="0"/>
              <a:t> on key objects automatically in an unsupervised fashion is no doubt. </a:t>
            </a:r>
          </a:p>
          <a:p>
            <a:r>
              <a:rPr lang="en-US" altLang="zh-CN" baseline="0" dirty="0" smtClean="0"/>
              <a:t>We apply two strategies in our work.</a:t>
            </a:r>
          </a:p>
          <a:p>
            <a:r>
              <a:rPr lang="en-US" altLang="zh-CN" baseline="0" dirty="0" smtClean="0"/>
              <a:t>The first one is pyramid-like sampling. We split input frames into bins at multiple levels.</a:t>
            </a:r>
          </a:p>
          <a:p>
            <a:r>
              <a:rPr lang="en-US" altLang="zh-CN" baseline="0" dirty="0" smtClean="0"/>
              <a:t>Then we compute motion amplitude for each bin as score. </a:t>
            </a:r>
          </a:p>
          <a:p>
            <a:r>
              <a:rPr lang="en-US" altLang="zh-CN" baseline="0" dirty="0" smtClean="0"/>
              <a:t>We select those bins with top scores as key object regions, which crucial motion signals.</a:t>
            </a:r>
          </a:p>
          <a:p>
            <a:r>
              <a:rPr lang="en-US" altLang="zh-CN" baseline="0" dirty="0" smtClean="0"/>
              <a:t>We use l2 difference to represent the motion amplitude.</a:t>
            </a:r>
          </a:p>
          <a:p>
            <a:r>
              <a:rPr lang="en-US" altLang="zh-CN" baseline="0" dirty="0" smtClean="0"/>
              <a:t>The left figure shows the l2 differences for each bin at level 1.</a:t>
            </a:r>
          </a:p>
          <a:p>
            <a:r>
              <a:rPr lang="en-US" altLang="zh-CN" baseline="0" dirty="0" smtClean="0"/>
              <a:t>The advantage of this method is that a small patch may be selected again in the larger patch and help the model to learn better motion transformation.</a:t>
            </a:r>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11</a:t>
            </a:fld>
            <a:endParaRPr lang="en-US" altLang="zh-CN"/>
          </a:p>
        </p:txBody>
      </p:sp>
    </p:spTree>
    <p:extLst>
      <p:ext uri="{BB962C8B-B14F-4D97-AF65-F5344CB8AC3E}">
        <p14:creationId xmlns:p14="http://schemas.microsoft.com/office/powerpoint/2010/main" val="112112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second method we use in our work is spatially-transformed attention. </a:t>
            </a:r>
          </a:p>
          <a:p>
            <a:r>
              <a:rPr lang="en-US" altLang="zh-CN" baseline="0" dirty="0" smtClean="0"/>
              <a:t>As show in the left figure, for each RNN </a:t>
            </a:r>
            <a:r>
              <a:rPr lang="en-US" altLang="zh-CN" baseline="0" dirty="0" err="1" smtClean="0"/>
              <a:t>timestep</a:t>
            </a:r>
            <a:r>
              <a:rPr lang="en-US" altLang="zh-CN" baseline="0" dirty="0" smtClean="0"/>
              <a:t>, we use a shared </a:t>
            </a:r>
            <a:r>
              <a:rPr lang="en-US" altLang="zh-CN" baseline="0" dirty="0" err="1" smtClean="0"/>
              <a:t>localisation</a:t>
            </a:r>
            <a:r>
              <a:rPr lang="en-US" altLang="zh-CN" baseline="0" dirty="0" smtClean="0"/>
              <a:t> network to produce a set of parameters theta. </a:t>
            </a:r>
          </a:p>
          <a:p>
            <a:r>
              <a:rPr lang="en-US" altLang="zh-CN" baseline="0" dirty="0" smtClean="0"/>
              <a:t>Theta is used to sample a patch from the input image. Different from the pyramid-like sampling, this multi-stream transformer learns to focus on key object patches automatically during training.  </a:t>
            </a:r>
          </a:p>
          <a:p>
            <a:r>
              <a:rPr lang="en-US" altLang="zh-CN" baseline="0" dirty="0" smtClean="0"/>
              <a:t>This network is based on the great work </a:t>
            </a:r>
            <a:r>
              <a:rPr lang="en-US" altLang="zh-CN" b="1" baseline="0" dirty="0" smtClean="0"/>
              <a:t>Spatial Transform Network </a:t>
            </a:r>
            <a:r>
              <a:rPr lang="en-US" altLang="zh-CN" baseline="0" dirty="0" smtClean="0"/>
              <a:t>proposed in 2015, as shown in the right figure. </a:t>
            </a:r>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12</a:t>
            </a:fld>
            <a:endParaRPr lang="en-US" altLang="zh-CN"/>
          </a:p>
        </p:txBody>
      </p:sp>
    </p:spTree>
    <p:extLst>
      <p:ext uri="{BB962C8B-B14F-4D97-AF65-F5344CB8AC3E}">
        <p14:creationId xmlns:p14="http://schemas.microsoft.com/office/powerpoint/2010/main" val="3170475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(L2 loss is often used to train the model for image reconstruction. )  In the recent several years, Generative adversarial networks have attracted huge attention. And Adversarial training can help to deal with blurry prediction caused by l2 loss. We also adopt this training manner to train our model. The Discriminator loss and Generator loss are defined as following.  The discriminator tries to distinguish the real and the fake while the generator tries to confused the discriminator.</a:t>
            </a:r>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13</a:t>
            </a:fld>
            <a:endParaRPr lang="en-US" altLang="zh-CN"/>
          </a:p>
        </p:txBody>
      </p:sp>
    </p:spTree>
    <p:extLst>
      <p:ext uri="{BB962C8B-B14F-4D97-AF65-F5344CB8AC3E}">
        <p14:creationId xmlns:p14="http://schemas.microsoft.com/office/powerpoint/2010/main" val="1938899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evaluate our model on the Moving MNIST</a:t>
            </a:r>
            <a:r>
              <a:rPr lang="en-US" altLang="zh-CN" baseline="0" dirty="0" smtClean="0"/>
              <a:t> and UCF101 datasets. The Moving MNIST dataset is made up of sequences that describes two MNIST digits moving with constant velocity and bouncing of walls, as shown in these two gifs. And the UCF101 contains 13320 realistic  videos belonging to 101 action categories and we use the same train-test-split with the previous work of Mathieu.</a:t>
            </a:r>
          </a:p>
          <a:p>
            <a:r>
              <a:rPr lang="en-US" altLang="zh-CN" baseline="0" dirty="0" smtClean="0"/>
              <a:t>There is no unified metric to quantify the generated frames for video prediction task, we mainly use PSNR and SSIM metrics to assess the predicted frames in our experiments.</a:t>
            </a:r>
          </a:p>
          <a:p>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14</a:t>
            </a:fld>
            <a:endParaRPr lang="en-US" altLang="zh-CN"/>
          </a:p>
        </p:txBody>
      </p:sp>
    </p:spTree>
    <p:extLst>
      <p:ext uri="{BB962C8B-B14F-4D97-AF65-F5344CB8AC3E}">
        <p14:creationId xmlns:p14="http://schemas.microsoft.com/office/powerpoint/2010/main" val="2372245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first conduct experiments to examine 5 typical architectural variants and study the impact of different designs.</a:t>
            </a:r>
            <a:r>
              <a:rPr lang="en-US" altLang="zh-CN" baseline="0" dirty="0" smtClean="0"/>
              <a:t> These designs includes: global-level motion transformation network that observes the entire frames; patch-level network that observes some fixed locations in parallel; patch-level network that observes fixed locations recurrently; patch-level network that attends to key object regions recurrently with pyramid-sampling strategy or spatial transformer. From the table 1, we can see that models with attention strategies can achieve better PSNR and SSIM results.</a:t>
            </a:r>
          </a:p>
          <a:p>
            <a:r>
              <a:rPr lang="en-US" altLang="zh-CN" baseline="0" dirty="0" smtClean="0"/>
              <a:t>In addition, we also explore the impact of RNN steps number when T equal to 3, 4, 5 and 6. the figure shows that model achieves better PSNR and lower generator loss when equals to 5. </a:t>
            </a:r>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15</a:t>
            </a:fld>
            <a:endParaRPr lang="en-US" altLang="zh-CN"/>
          </a:p>
        </p:txBody>
      </p:sp>
    </p:spTree>
    <p:extLst>
      <p:ext uri="{BB962C8B-B14F-4D97-AF65-F5344CB8AC3E}">
        <p14:creationId xmlns:p14="http://schemas.microsoft.com/office/powerpoint/2010/main" val="2766227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show some examples of our predictions compared with ground truth.</a:t>
            </a:r>
            <a:r>
              <a:rPr lang="en-US" altLang="zh-CN" baseline="0" dirty="0" smtClean="0"/>
              <a:t> The results show that the model can well capture the motion for each digits.</a:t>
            </a:r>
          </a:p>
          <a:p>
            <a:r>
              <a:rPr lang="en-US" altLang="zh-CN" baseline="0" dirty="0" smtClean="0"/>
              <a:t>(click)</a:t>
            </a:r>
          </a:p>
          <a:p>
            <a:r>
              <a:rPr lang="en-US" altLang="zh-CN" baseline="0" dirty="0" smtClean="0"/>
              <a:t>Here are more examples.</a:t>
            </a:r>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16</a:t>
            </a:fld>
            <a:endParaRPr lang="en-US" altLang="zh-CN"/>
          </a:p>
        </p:txBody>
      </p:sp>
    </p:spTree>
    <p:extLst>
      <p:ext uri="{BB962C8B-B14F-4D97-AF65-F5344CB8AC3E}">
        <p14:creationId xmlns:p14="http://schemas.microsoft.com/office/powerpoint/2010/main" val="3550887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choose the PL-RNN-ST</a:t>
            </a:r>
            <a:r>
              <a:rPr lang="en-US" altLang="zh-CN" baseline="0" dirty="0" smtClean="0"/>
              <a:t> as the optimal model to compare against two outstanding methods: the multi-scale CNN and transformation-based. The best model of Multi-scale CNN is pre-trained on Sports-1m dataset and fine-tuned on UCF101. However we only use UCF101 dataset to train our model. Table 2 shows that our model can achieve competitive results with multi-scale CNN. </a:t>
            </a:r>
          </a:p>
          <a:p>
            <a:r>
              <a:rPr lang="en-US" altLang="zh-CN" baseline="0" dirty="0" smtClean="0"/>
              <a:t>We show two examples generated by our model and Multi-scale CNN.</a:t>
            </a:r>
          </a:p>
          <a:p>
            <a:r>
              <a:rPr lang="en-US" altLang="zh-CN" baseline="0" dirty="0" smtClean="0"/>
              <a:t>For quality analysis, look at the first example, the multi-scale CNN can produce sharp prediction.  But objects may warp for large motion and further frame prediction, which can be seen in the second example.</a:t>
            </a:r>
          </a:p>
          <a:p>
            <a:r>
              <a:rPr lang="en-US" altLang="zh-CN" baseline="0" dirty="0" smtClean="0"/>
              <a:t>In contrast, our results is a little burry but keep the origin shape of objects better. </a:t>
            </a:r>
          </a:p>
          <a:p>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17</a:t>
            </a:fld>
            <a:endParaRPr lang="en-US" altLang="zh-CN"/>
          </a:p>
        </p:txBody>
      </p:sp>
    </p:spTree>
    <p:extLst>
      <p:ext uri="{BB962C8B-B14F-4D97-AF65-F5344CB8AC3E}">
        <p14:creationId xmlns:p14="http://schemas.microsoft.com/office/powerpoint/2010/main" val="2356839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a:t>
            </a:r>
            <a:r>
              <a:rPr lang="en-US" altLang="zh-CN" dirty="0" err="1" smtClean="0"/>
              <a:t>tansformation</a:t>
            </a:r>
            <a:r>
              <a:rPr lang="en-US" altLang="zh-CN" dirty="0" smtClean="0"/>
              <a:t>-based model also learns patch-level transformation and can produce sharper</a:t>
            </a:r>
            <a:r>
              <a:rPr lang="en-US" altLang="zh-CN" baseline="0" dirty="0" smtClean="0"/>
              <a:t> frames and high classification accuracy. The </a:t>
            </a:r>
            <a:r>
              <a:rPr lang="en-US" altLang="zh-CN" baseline="0" dirty="0" err="1" smtClean="0"/>
              <a:t>psnr</a:t>
            </a:r>
            <a:r>
              <a:rPr lang="en-US" altLang="zh-CN" baseline="0" dirty="0" smtClean="0"/>
              <a:t> and </a:t>
            </a:r>
            <a:r>
              <a:rPr lang="en-US" altLang="zh-CN" baseline="0" dirty="0" err="1" smtClean="0"/>
              <a:t>ssim</a:t>
            </a:r>
            <a:r>
              <a:rPr lang="en-US" altLang="zh-CN" baseline="0" dirty="0" smtClean="0"/>
              <a:t> results comparison on a subset from their work is shown in Table 3.  The transformation-based model achieve highest SSIM while our method can bring improvements for PSNR.  Next we present the qualitative analysis. We can see that  transformation-based model sometimes can’t not predict correct motion and the generated sequence seems not so natural. While our model can predict plausible motion. </a:t>
            </a:r>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18</a:t>
            </a:fld>
            <a:endParaRPr lang="en-US" altLang="zh-CN"/>
          </a:p>
        </p:txBody>
      </p:sp>
    </p:spTree>
    <p:extLst>
      <p:ext uri="{BB962C8B-B14F-4D97-AF65-F5344CB8AC3E}">
        <p14:creationId xmlns:p14="http://schemas.microsoft.com/office/powerpoint/2010/main" val="1311883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we make analysis</a:t>
            </a:r>
            <a:r>
              <a:rPr lang="en-US" altLang="zh-CN" baseline="0" dirty="0" smtClean="0"/>
              <a:t> of </a:t>
            </a:r>
            <a:r>
              <a:rPr lang="en-US" altLang="zh-CN" b="1" baseline="0" dirty="0" smtClean="0"/>
              <a:t>attention module</a:t>
            </a:r>
            <a:r>
              <a:rPr lang="en-US" altLang="zh-CN" b="0" baseline="0" dirty="0" smtClean="0"/>
              <a:t>. For pyramid-like sampling strategy,  take this “playing guitar” sequence as example again, the module produce these 5 attention regions. Please recall the main idea section,  we can notice that the second and fifth regions are exactly what we concern about. </a:t>
            </a:r>
          </a:p>
          <a:p>
            <a:r>
              <a:rPr lang="en-US" altLang="zh-CN" b="0" baseline="0" dirty="0" smtClean="0"/>
              <a:t>For spatially-transformed attention, we show the attention windows at different RNN steps and iterations on Moving MNIST example. The figure indicates that the spatial transformer gradually focus on a fixed digit at a specific RNN step with the training iterations increasing.</a:t>
            </a:r>
            <a:endParaRPr lang="zh-CN" altLang="en-US" b="1"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19</a:t>
            </a:fld>
            <a:endParaRPr lang="en-US" altLang="zh-CN"/>
          </a:p>
        </p:txBody>
      </p:sp>
    </p:spTree>
    <p:extLst>
      <p:ext uri="{BB962C8B-B14F-4D97-AF65-F5344CB8AC3E}">
        <p14:creationId xmlns:p14="http://schemas.microsoft.com/office/powerpoint/2010/main" val="45894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My</a:t>
            </a:r>
            <a:r>
              <a:rPr lang="en-US" altLang="zh-CN" baseline="0" dirty="0" smtClean="0"/>
              <a:t> talk will be divided into the following sections: introduction of video prediction, our main idea and approach, our network structure, adversarial training, experimental results and analysis, conclusions and future work.</a:t>
            </a:r>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2</a:t>
            </a:fld>
            <a:endParaRPr lang="en-US" altLang="zh-CN"/>
          </a:p>
        </p:txBody>
      </p:sp>
    </p:spTree>
    <p:extLst>
      <p:ext uri="{BB962C8B-B14F-4D97-AF65-F5344CB8AC3E}">
        <p14:creationId xmlns:p14="http://schemas.microsoft.com/office/powerpoint/2010/main" val="2798226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a:t>
            </a:r>
            <a:r>
              <a:rPr lang="en-US" altLang="zh-CN" baseline="0" dirty="0" smtClean="0"/>
              <a:t>’s the transformed images like at each </a:t>
            </a:r>
            <a:r>
              <a:rPr lang="en-US" altLang="zh-CN" baseline="0" dirty="0" err="1" smtClean="0"/>
              <a:t>timestep</a:t>
            </a:r>
            <a:r>
              <a:rPr lang="en-US" altLang="zh-CN" baseline="0" dirty="0" smtClean="0"/>
              <a:t>?  We visualize these intermediate results that applied to the input image step by step. </a:t>
            </a:r>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20</a:t>
            </a:fld>
            <a:endParaRPr lang="en-US" altLang="zh-CN"/>
          </a:p>
        </p:txBody>
      </p:sp>
    </p:spTree>
    <p:extLst>
      <p:ext uri="{BB962C8B-B14F-4D97-AF65-F5344CB8AC3E}">
        <p14:creationId xmlns:p14="http://schemas.microsoft.com/office/powerpoint/2010/main" val="2221639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summary, we proposed a novel </a:t>
            </a:r>
            <a:r>
              <a:rPr lang="en-US" altLang="zh-CN" baseline="0" dirty="0" smtClean="0"/>
              <a:t>model to address the problem of video prediction via learning object-centric transformation.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i="0" kern="1200" dirty="0" smtClean="0">
                <a:solidFill>
                  <a:schemeClr val="tx1"/>
                </a:solidFill>
                <a:latin typeface="Times New Roman" panose="02020603050405020304" pitchFamily="18" charset="0"/>
                <a:ea typeface="宋体" pitchFamily="2" charset="-122"/>
                <a:cs typeface="Times New Roman" panose="02020603050405020304" pitchFamily="18" charset="0"/>
              </a:rPr>
              <a:t>Our model is structured around a deep recurrent neural network, which mainly</a:t>
            </a:r>
            <a:r>
              <a:rPr lang="en-US" altLang="zh-CN" sz="1200" i="0" kern="1200" baseline="0" dirty="0" smtClean="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1200" i="0" kern="1200" dirty="0" smtClean="0">
                <a:solidFill>
                  <a:schemeClr val="tx1"/>
                </a:solidFill>
                <a:latin typeface="Times New Roman" panose="02020603050405020304" pitchFamily="18" charset="0"/>
                <a:ea typeface="宋体" pitchFamily="2" charset="-122"/>
                <a:cs typeface="Times New Roman" panose="02020603050405020304" pitchFamily="18" charset="0"/>
              </a:rPr>
              <a:t>consists of a transformation network and alternative attention module.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i="0" kern="1200" dirty="0" smtClean="0">
                <a:solidFill>
                  <a:schemeClr val="tx1"/>
                </a:solidFill>
                <a:latin typeface="Times New Roman" panose="02020603050405020304" pitchFamily="18" charset="0"/>
                <a:ea typeface="宋体" pitchFamily="2" charset="-122"/>
                <a:cs typeface="Times New Roman" panose="02020603050405020304" pitchFamily="18" charset="0"/>
              </a:rPr>
              <a:t>Our</a:t>
            </a:r>
            <a:r>
              <a:rPr lang="en-US" altLang="zh-CN" sz="1200" i="0" kern="1200" baseline="0" dirty="0" smtClean="0">
                <a:solidFill>
                  <a:schemeClr val="tx1"/>
                </a:solidFill>
                <a:latin typeface="Times New Roman" panose="02020603050405020304" pitchFamily="18" charset="0"/>
                <a:ea typeface="宋体" pitchFamily="2" charset="-122"/>
                <a:cs typeface="Times New Roman" panose="02020603050405020304" pitchFamily="18" charset="0"/>
              </a:rPr>
              <a:t> proposed method can produce more plausible future frames.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CN" sz="1200" i="0" kern="1200" baseline="0" dirty="0" smtClean="0">
              <a:solidFill>
                <a:schemeClr val="tx1"/>
              </a:solidFill>
              <a:latin typeface="Times New Roman" panose="02020603050405020304" pitchFamily="18" charset="0"/>
              <a:ea typeface="宋体" pitchFamily="2" charset="-122"/>
              <a:cs typeface="Times New Roman" panose="02020603050405020304" pitchFamily="18" charset="0"/>
            </a:endParaRPr>
          </a:p>
          <a:p>
            <a:r>
              <a:rPr lang="en-US" altLang="zh-CN" sz="1200" i="0" kern="1200" baseline="0" dirty="0" smtClean="0">
                <a:solidFill>
                  <a:schemeClr val="tx1"/>
                </a:solidFill>
                <a:latin typeface="Times New Roman" panose="02020603050405020304" pitchFamily="18" charset="0"/>
                <a:ea typeface="宋体" pitchFamily="2" charset="-122"/>
                <a:cs typeface="Times New Roman" panose="02020603050405020304" pitchFamily="18" charset="0"/>
              </a:rPr>
              <a:t>There still remains some potential area to be improved. </a:t>
            </a:r>
          </a:p>
          <a:p>
            <a:r>
              <a:rPr lang="en-US" altLang="zh-CN" sz="1200" b="0" i="0" u="none" strike="noStrike" kern="1200" baseline="0" dirty="0" smtClean="0">
                <a:solidFill>
                  <a:schemeClr val="tx1"/>
                </a:solidFill>
                <a:latin typeface="Times New Roman" panose="02020603050405020304" pitchFamily="18" charset="0"/>
                <a:ea typeface="宋体" pitchFamily="2" charset="-122"/>
                <a:cs typeface="Times New Roman" panose="02020603050405020304" pitchFamily="18" charset="0"/>
              </a:rPr>
              <a:t>First, </a:t>
            </a:r>
            <a:r>
              <a:rPr lang="en-US" altLang="zh-CN" sz="1200" b="0" i="0" u="none" strike="noStrike" kern="1200" baseline="0" dirty="0" smtClean="0">
                <a:solidFill>
                  <a:schemeClr val="tx1"/>
                </a:solidFill>
                <a:latin typeface="Arial" charset="0"/>
                <a:ea typeface="宋体" pitchFamily="2" charset="-122"/>
                <a:cs typeface="+mn-cs"/>
              </a:rPr>
              <a:t>for the situation that multiple objects occlude each other with complex motion trajectory, our model sometimes fails to distinguish the objects and describe their future movements and deformations well.</a:t>
            </a:r>
          </a:p>
          <a:p>
            <a:r>
              <a:rPr lang="en-US" altLang="zh-CN" sz="1200" b="0" i="0" u="none" strike="noStrike" kern="1200" baseline="0" dirty="0" smtClean="0">
                <a:solidFill>
                  <a:schemeClr val="tx1"/>
                </a:solidFill>
                <a:latin typeface="Arial" charset="0"/>
                <a:ea typeface="宋体" pitchFamily="2" charset="-122"/>
                <a:cs typeface="+mn-cs"/>
              </a:rPr>
              <a:t>Second, long-term video frame prediction remains a great challenge in the field.</a:t>
            </a:r>
          </a:p>
          <a:p>
            <a:endParaRPr lang="en-US" altLang="zh-CN" sz="1200" i="0" kern="1200" baseline="0" dirty="0" smtClean="0">
              <a:solidFill>
                <a:schemeClr val="tx1"/>
              </a:solidFill>
              <a:latin typeface="Times New Roman" panose="02020603050405020304" pitchFamily="18" charset="0"/>
              <a:ea typeface="宋体"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CN" sz="1200" i="0" kern="1200" baseline="0" dirty="0" smtClean="0">
              <a:solidFill>
                <a:schemeClr val="tx1"/>
              </a:solidFill>
              <a:latin typeface="Times New Roman" panose="02020603050405020304" pitchFamily="18" charset="0"/>
              <a:ea typeface="宋体"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CN" sz="1200" i="0" kern="1200" dirty="0" smtClean="0">
              <a:solidFill>
                <a:schemeClr val="tx1"/>
              </a:solidFill>
              <a:latin typeface="Times New Roman" panose="02020603050405020304" pitchFamily="18" charset="0"/>
              <a:ea typeface="宋体"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21</a:t>
            </a:fld>
            <a:endParaRPr lang="en-US" altLang="zh-CN"/>
          </a:p>
        </p:txBody>
      </p:sp>
    </p:spTree>
    <p:extLst>
      <p:ext uri="{BB962C8B-B14F-4D97-AF65-F5344CB8AC3E}">
        <p14:creationId xmlns:p14="http://schemas.microsoft.com/office/powerpoint/2010/main" val="2531913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22</a:t>
            </a:fld>
            <a:endParaRPr lang="en-US" altLang="zh-CN"/>
          </a:p>
        </p:txBody>
      </p:sp>
    </p:spTree>
    <p:extLst>
      <p:ext uri="{BB962C8B-B14F-4D97-AF65-F5344CB8AC3E}">
        <p14:creationId xmlns:p14="http://schemas.microsoft.com/office/powerpoint/2010/main" val="1040457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Recently</a:t>
            </a:r>
            <a:r>
              <a:rPr lang="en-US" altLang="zh-CN" baseline="0" dirty="0" smtClean="0"/>
              <a:t>, predictive learning has gained more and more attention in computer vision. In this work, we address the problem of future frame prediction in video sequences.  For example, given the first four frames, human can imagine how the baseball player would swing in the near future. how can computer predict what next frame would be like as human do?  Due to the complexity and ambiguity inherent in video data, there are many challenges in this task, including: produce plausible motion and appearance, sharp prediction, , uncertain future and long-term prediction.</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3</a:t>
            </a:fld>
            <a:endParaRPr lang="en-US" altLang="zh-CN"/>
          </a:p>
        </p:txBody>
      </p:sp>
    </p:spTree>
    <p:extLst>
      <p:ext uri="{BB962C8B-B14F-4D97-AF65-F5344CB8AC3E}">
        <p14:creationId xmlns:p14="http://schemas.microsoft.com/office/powerpoint/2010/main" val="1952351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Arial" charset="0"/>
                <a:ea typeface="宋体" pitchFamily="2" charset="-122"/>
                <a:cs typeface="+mn-cs"/>
              </a:rPr>
              <a:t>Traditional methods utilize optical flow to predict the next frame, which requires accurate capture of the optical flow. (click) Recently, regression model is adopted to reconstruct the target frame directly in many work, including kinds of encoder-decoder models or LSTM-based models.  However, network parameters of regression model are fixed after training. To process multiple kinds of objects and motion patterns, transform model is used to produce transformation kernels dynamically conditioned on particular inputs. The kernels are then applied to the input image to generate the next frame. But global motion transformation produced from the whole image are not suitable for all objects in the same scene.</a:t>
            </a:r>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4</a:t>
            </a:fld>
            <a:endParaRPr lang="en-US" altLang="zh-CN"/>
          </a:p>
        </p:txBody>
      </p:sp>
    </p:spTree>
    <p:extLst>
      <p:ext uri="{BB962C8B-B14F-4D97-AF65-F5344CB8AC3E}">
        <p14:creationId xmlns:p14="http://schemas.microsoft.com/office/powerpoint/2010/main" val="359886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we know,</a:t>
            </a:r>
            <a:r>
              <a:rPr lang="en-US" altLang="zh-CN" baseline="0" dirty="0" smtClean="0"/>
              <a:t> different objects in the same scene often move and deform in different ways intuitively. Take this fencing competition for example,  the player on the left and the referee move right together while the player on the right side move left. If we use this global convolutional kernel to transform the original image, all three person will move left together. And if this kernel is used, all persons will move right. This indicates that global transformation may be not reasonable to all objects in the same scene.  </a:t>
            </a:r>
          </a:p>
          <a:p>
            <a:r>
              <a:rPr lang="en-US" altLang="zh-CN" baseline="0" dirty="0" smtClean="0"/>
              <a:t>Besides, in visual cognition literature, humans do not tend to observe the whole visual space in a dynamic scene at once. Instead they only concern about  what objects exist and what happens to them respectively. Consider this video sequence of playing cello, motions mainly occur at the marked green boxes, which should be paid more attention for next frame prediction.</a:t>
            </a:r>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5</a:t>
            </a:fld>
            <a:endParaRPr lang="en-US" altLang="zh-CN"/>
          </a:p>
        </p:txBody>
      </p:sp>
    </p:spTree>
    <p:extLst>
      <p:ext uri="{BB962C8B-B14F-4D97-AF65-F5344CB8AC3E}">
        <p14:creationId xmlns:p14="http://schemas.microsoft.com/office/powerpoint/2010/main" val="126332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Our motivation can then be concluded as following: </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altLang="zh-CN" sz="1200" dirty="0" smtClean="0">
                <a:latin typeface="Times New Roman" panose="02020603050405020304" pitchFamily="18" charset="0"/>
                <a:cs typeface="Times New Roman" panose="02020603050405020304" pitchFamily="18" charset="0"/>
              </a:rPr>
              <a:t>Transform models can deal with multiple motion patterns by generating motion transformation dynamically conditioned on particular inputs</a:t>
            </a:r>
            <a:r>
              <a:rPr lang="en-US" altLang="zh-CN" sz="1200" kern="1200" dirty="0" smtClean="0">
                <a:solidFill>
                  <a:schemeClr val="tx1"/>
                </a:solidFill>
                <a:latin typeface="Times New Roman" panose="02020603050405020304" pitchFamily="18" charset="0"/>
                <a:ea typeface="宋体" pitchFamily="2" charset="-122"/>
                <a:cs typeface="Times New Roman" panose="02020603050405020304" pitchFamily="18" charset="0"/>
              </a:rPr>
              <a:t>.</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altLang="zh-CN" sz="1200" kern="1200" dirty="0" smtClean="0">
                <a:solidFill>
                  <a:schemeClr val="tx1"/>
                </a:solidFill>
                <a:latin typeface="Times New Roman" panose="02020603050405020304" pitchFamily="18" charset="0"/>
                <a:ea typeface="宋体" pitchFamily="2" charset="-122"/>
                <a:cs typeface="Times New Roman" panose="02020603050405020304" pitchFamily="18" charset="0"/>
              </a:rPr>
              <a:t>Different objects should be endowed with different motions.</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altLang="zh-CN" sz="1200" kern="1200" dirty="0" smtClean="0">
                <a:solidFill>
                  <a:schemeClr val="tx1"/>
                </a:solidFill>
                <a:latin typeface="Times New Roman" panose="02020603050405020304" pitchFamily="18" charset="0"/>
                <a:ea typeface="宋体" pitchFamily="2" charset="-122"/>
                <a:cs typeface="Times New Roman" panose="02020603050405020304" pitchFamily="18" charset="0"/>
              </a:rPr>
              <a:t>Pay more attention to key object regions which contain crucial motion signals.</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endParaRPr lang="en-US" altLang="zh-CN" sz="1200" kern="1200" dirty="0" smtClean="0">
              <a:solidFill>
                <a:schemeClr val="tx1"/>
              </a:solidFill>
              <a:latin typeface="Times New Roman" panose="02020603050405020304" pitchFamily="18" charset="0"/>
              <a:ea typeface="宋体"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latin typeface="Times New Roman" panose="02020603050405020304" pitchFamily="18" charset="0"/>
                <a:ea typeface="宋体" pitchFamily="2" charset="-122"/>
                <a:cs typeface="Times New Roman" panose="02020603050405020304" pitchFamily="18" charset="0"/>
              </a:rPr>
              <a:t>We</a:t>
            </a:r>
            <a:r>
              <a:rPr lang="en-US" altLang="zh-CN" sz="1200" kern="1200" baseline="0" dirty="0" smtClean="0">
                <a:solidFill>
                  <a:schemeClr val="tx1"/>
                </a:solidFill>
                <a:latin typeface="Times New Roman" panose="02020603050405020304" pitchFamily="18" charset="0"/>
                <a:ea typeface="宋体" pitchFamily="2" charset="-122"/>
                <a:cs typeface="Times New Roman" panose="02020603050405020304" pitchFamily="18" charset="0"/>
              </a:rPr>
              <a:t> then propose our approach to address this problem.  We formulate the process of next frame prediction as one of iteratively attention and refinement, that is: </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altLang="zh-CN" sz="1200" kern="1200" baseline="0" dirty="0" smtClean="0">
                <a:solidFill>
                  <a:schemeClr val="tx1"/>
                </a:solidFill>
                <a:latin typeface="Times New Roman" panose="02020603050405020304" pitchFamily="18" charset="0"/>
                <a:ea typeface="宋体" pitchFamily="2" charset="-122"/>
                <a:cs typeface="Times New Roman" panose="02020603050405020304" pitchFamily="18" charset="0"/>
              </a:rPr>
              <a:t>Pay attention to key objects as humans do. </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altLang="zh-CN" sz="1200" kern="1200" baseline="0" dirty="0" smtClean="0">
                <a:solidFill>
                  <a:schemeClr val="tx1"/>
                </a:solidFill>
                <a:latin typeface="Times New Roman" panose="02020603050405020304" pitchFamily="18" charset="0"/>
                <a:ea typeface="宋体" pitchFamily="2" charset="-122"/>
                <a:cs typeface="Times New Roman" panose="02020603050405020304" pitchFamily="18" charset="0"/>
              </a:rPr>
              <a:t>Learn object-centric transformation to transform each key object regions; </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altLang="zh-CN" sz="1200" kern="1200" baseline="0" dirty="0" smtClean="0">
                <a:solidFill>
                  <a:schemeClr val="tx1"/>
                </a:solidFill>
                <a:latin typeface="Times New Roman" panose="02020603050405020304" pitchFamily="18" charset="0"/>
                <a:ea typeface="宋体" pitchFamily="2" charset="-122"/>
                <a:cs typeface="Times New Roman" panose="02020603050405020304" pitchFamily="18" charset="0"/>
              </a:rPr>
              <a:t>Use these transformed images to refine the original image part by part.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CN" sz="1200" kern="1200" dirty="0" smtClean="0">
              <a:solidFill>
                <a:schemeClr val="tx1"/>
              </a:solidFill>
              <a:latin typeface="Times New Roman" panose="02020603050405020304" pitchFamily="18" charset="0"/>
              <a:ea typeface="宋体"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6</a:t>
            </a:fld>
            <a:endParaRPr lang="en-US" altLang="zh-CN"/>
          </a:p>
        </p:txBody>
      </p:sp>
    </p:spTree>
    <p:extLst>
      <p:ext uri="{BB962C8B-B14F-4D97-AF65-F5344CB8AC3E}">
        <p14:creationId xmlns:p14="http://schemas.microsoft.com/office/powerpoint/2010/main" val="4187464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use this example to explain our ideas more specifically.  Here are the last input frame and the next frame we want to predict. We can see that the girl turns her head and moves her hand down when playing guitar.  (click) Firstly, we design an alternative </a:t>
            </a:r>
            <a:r>
              <a:rPr lang="en-US" altLang="zh-CN" b="1" baseline="0" dirty="0" smtClean="0"/>
              <a:t>attention module </a:t>
            </a:r>
            <a:r>
              <a:rPr lang="en-US" altLang="zh-CN" b="0" baseline="0" dirty="0" smtClean="0"/>
              <a:t>to select the key object patches, including the head region and the hand region that we concern about.  </a:t>
            </a:r>
          </a:p>
          <a:p>
            <a:r>
              <a:rPr lang="en-US" altLang="zh-CN" b="0" baseline="0" dirty="0" smtClean="0"/>
              <a:t>Next, for each key object patch, we design a transformation network to learn motion transformation and convert this patch to a transformed image patch. </a:t>
            </a:r>
          </a:p>
          <a:p>
            <a:r>
              <a:rPr lang="en-US" altLang="zh-CN" b="0" baseline="0" dirty="0" smtClean="0"/>
              <a:t>Since there may exist underlying correlation between different object patches, we add recurrent connections between the transformation networks and form a recurrent neural network (RNN). Finally, we use the transformed images to refine the original input frame part by part to produce next frame.</a:t>
            </a:r>
            <a:endParaRPr lang="zh-CN" altLang="en-US" b="1"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7</a:t>
            </a:fld>
            <a:endParaRPr lang="en-US" altLang="zh-CN"/>
          </a:p>
        </p:txBody>
      </p:sp>
    </p:spTree>
    <p:extLst>
      <p:ext uri="{BB962C8B-B14F-4D97-AF65-F5344CB8AC3E}">
        <p14:creationId xmlns:p14="http://schemas.microsoft.com/office/powerpoint/2010/main" val="5644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Now </a:t>
            </a:r>
            <a:r>
              <a:rPr lang="en-US" altLang="zh-CN" dirty="0" smtClean="0"/>
              <a:t>we </a:t>
            </a:r>
            <a:r>
              <a:rPr lang="en-US" altLang="zh-CN" baseline="0" dirty="0" smtClean="0"/>
              <a:t>introduce our network structure in detail.  First, let’s consider the </a:t>
            </a:r>
            <a:r>
              <a:rPr lang="en-US" altLang="zh-CN" b="1" baseline="0" dirty="0" smtClean="0"/>
              <a:t>transformation network</a:t>
            </a:r>
            <a:r>
              <a:rPr lang="en-US" altLang="zh-CN" baseline="0" dirty="0" smtClean="0"/>
              <a:t>. This is the core of our learning agent. Take a small sequence of video patches as input, to generate motion transformation kernels, the network consists of several convolutional  layers and  fully-connected layers, the output is then reshaped as convolution or affine kernels. We then apply these kernels into the last input patch to produce several transformed images.</a:t>
            </a:r>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8</a:t>
            </a:fld>
            <a:endParaRPr lang="en-US" altLang="zh-CN"/>
          </a:p>
        </p:txBody>
      </p:sp>
    </p:spTree>
    <p:extLst>
      <p:ext uri="{BB962C8B-B14F-4D97-AF65-F5344CB8AC3E}">
        <p14:creationId xmlns:p14="http://schemas.microsoft.com/office/powerpoint/2010/main" val="1119747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But</a:t>
            </a:r>
            <a:r>
              <a:rPr lang="en-US" altLang="zh-CN" baseline="0" dirty="0" smtClean="0"/>
              <a:t> how can we combine these transformed images and the input frame into one output frame?  </a:t>
            </a:r>
          </a:p>
          <a:p>
            <a:r>
              <a:rPr lang="en-US" altLang="zh-CN" baseline="0" dirty="0" smtClean="0"/>
              <a:t>The simplest but a little awkward way is to average all these images. </a:t>
            </a:r>
          </a:p>
          <a:p>
            <a:r>
              <a:rPr lang="en-US" altLang="zh-CN" baseline="0" dirty="0" smtClean="0"/>
              <a:t>Instead,  we use a decoder network to produce several weight matrices, called masks.  These masks donate the weights for each image at each pixel position.  </a:t>
            </a:r>
          </a:p>
          <a:p>
            <a:r>
              <a:rPr lang="en-US" altLang="zh-CN" baseline="0" dirty="0" smtClean="0"/>
              <a:t>Then the transformed images and input frame can be combined into one image  by multiplying the masks.</a:t>
            </a:r>
            <a:endParaRPr lang="zh-CN" altLang="en-US" dirty="0"/>
          </a:p>
        </p:txBody>
      </p:sp>
      <p:sp>
        <p:nvSpPr>
          <p:cNvPr id="4" name="灯片编号占位符 3"/>
          <p:cNvSpPr>
            <a:spLocks noGrp="1"/>
          </p:cNvSpPr>
          <p:nvPr>
            <p:ph type="sldNum" sz="quarter" idx="10"/>
          </p:nvPr>
        </p:nvSpPr>
        <p:spPr/>
        <p:txBody>
          <a:bodyPr/>
          <a:lstStyle/>
          <a:p>
            <a:pPr>
              <a:defRPr/>
            </a:pPr>
            <a:fld id="{2B29BE33-C12B-460F-A113-D95BC6306B40}" type="slidenum">
              <a:rPr lang="en-US" altLang="zh-CN" smtClean="0"/>
              <a:pPr>
                <a:defRPr/>
              </a:pPr>
              <a:t>9</a:t>
            </a:fld>
            <a:endParaRPr lang="en-US" altLang="zh-CN"/>
          </a:p>
        </p:txBody>
      </p:sp>
    </p:spTree>
    <p:extLst>
      <p:ext uri="{BB962C8B-B14F-4D97-AF65-F5344CB8AC3E}">
        <p14:creationId xmlns:p14="http://schemas.microsoft.com/office/powerpoint/2010/main" val="3108566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2225570" y="5094186"/>
            <a:ext cx="7772400" cy="675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r>
              <a:rPr lang="en-US" altLang="zh-CN" sz="2000" i="0" kern="1200" dirty="0" smtClean="0">
                <a:solidFill>
                  <a:schemeClr val="tx1"/>
                </a:solidFill>
                <a:latin typeface="Times New Roman" pitchFamily="18" charset="0"/>
                <a:ea typeface="宋体" charset="-122"/>
                <a:cs typeface="+mn-cs"/>
              </a:rPr>
              <a:t>Shenzhen Key Laboratory for Intelligent Multimedia</a:t>
            </a:r>
            <a:endParaRPr lang="en-US" altLang="zh-CN" sz="2000" i="0" kern="0" dirty="0" smtClean="0">
              <a:solidFill>
                <a:schemeClr val="tx1"/>
              </a:solidFill>
              <a:latin typeface="Times New Roman" pitchFamily="18" charset="0"/>
              <a:ea typeface="宋体" charset="-122"/>
              <a:cs typeface="Times New Roman" panose="02020603050405020304" pitchFamily="18" charset="0"/>
            </a:endParaRPr>
          </a:p>
          <a:p>
            <a:pPr algn="ctr" eaLnBrk="1" hangingPunct="1"/>
            <a:r>
              <a:rPr lang="en-US" altLang="zh-CN" sz="2000" i="0" kern="0" dirty="0" smtClean="0">
                <a:solidFill>
                  <a:schemeClr val="tx1"/>
                </a:solidFill>
                <a:cs typeface="Times New Roman" panose="02020603050405020304" pitchFamily="18" charset="0"/>
              </a:rPr>
              <a:t>School of Electronic and Computer Engineering</a:t>
            </a:r>
          </a:p>
          <a:p>
            <a:pPr algn="ctr" eaLnBrk="1" hangingPunct="1"/>
            <a:r>
              <a:rPr lang="en-US" altLang="zh-CN" sz="2000" i="0" dirty="0" smtClean="0">
                <a:solidFill>
                  <a:schemeClr val="tx1"/>
                </a:solidFill>
              </a:rPr>
              <a:t>Peking University</a:t>
            </a:r>
            <a:r>
              <a:rPr lang="en-US" altLang="zh-CN" sz="2000" i="0" dirty="0" smtClean="0"/>
              <a:t/>
            </a:r>
            <a:br>
              <a:rPr lang="en-US" altLang="zh-CN" sz="2000" i="0" dirty="0" smtClean="0"/>
            </a:br>
            <a:endParaRPr lang="zh-CN" altLang="zh-CN" sz="2000" i="0" kern="0" dirty="0">
              <a:solidFill>
                <a:schemeClr val="tx1"/>
              </a:solidFill>
              <a:latin typeface="Times New Roman" panose="02020603050405020304" pitchFamily="18" charset="0"/>
              <a:cs typeface="Times New Roman" panose="02020603050405020304" pitchFamily="18" charset="0"/>
            </a:endParaRPr>
          </a:p>
        </p:txBody>
      </p:sp>
      <p:pic>
        <p:nvPicPr>
          <p:cNvPr id="5" name="Picture 17" descr="北大校徽-透明"/>
          <p:cNvPicPr>
            <a:picLocks noChangeAspect="1" noChangeArrowheads="1"/>
          </p:cNvPicPr>
          <p:nvPr userDrawn="1"/>
        </p:nvPicPr>
        <p:blipFill>
          <a:blip r:embed="rId2" cstate="print">
            <a:clrChange>
              <a:clrFrom>
                <a:srgbClr val="FEFEFE"/>
              </a:clrFrom>
              <a:clrTo>
                <a:srgbClr val="FEFEFE">
                  <a:alpha val="0"/>
                </a:srgbClr>
              </a:clrTo>
            </a:clrChange>
          </a:blip>
          <a:srcRect/>
          <a:stretch>
            <a:fillRect/>
          </a:stretch>
        </p:blipFill>
        <p:spPr bwMode="auto">
          <a:xfrm>
            <a:off x="5465930" y="3113965"/>
            <a:ext cx="990110" cy="990110"/>
          </a:xfrm>
          <a:prstGeom prst="rect">
            <a:avLst/>
          </a:prstGeom>
          <a:noFill/>
          <a:ln w="9525">
            <a:noFill/>
            <a:miter lim="800000"/>
            <a:headEnd/>
            <a:tailEnd/>
          </a:ln>
        </p:spPr>
      </p:pic>
    </p:spTree>
    <p:extLst>
      <p:ext uri="{BB962C8B-B14F-4D97-AF65-F5344CB8AC3E}">
        <p14:creationId xmlns:p14="http://schemas.microsoft.com/office/powerpoint/2010/main" val="426480750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6" name="Rectangle 3"/>
          <p:cNvSpPr>
            <a:spLocks noChangeArrowheads="1"/>
          </p:cNvSpPr>
          <p:nvPr userDrawn="1"/>
        </p:nvSpPr>
        <p:spPr bwMode="auto">
          <a:xfrm>
            <a:off x="335360" y="6543304"/>
            <a:ext cx="8681327" cy="224420"/>
          </a:xfrm>
          <a:prstGeom prst="rect">
            <a:avLst/>
          </a:prstGeom>
          <a:noFill/>
          <a:ln w="12700">
            <a:noFill/>
            <a:miter lim="800000"/>
            <a:headEnd/>
            <a:tailEnd/>
          </a:ln>
          <a:effectLst/>
        </p:spPr>
        <p:txBody>
          <a:bodyPr wrap="square" lIns="69850" tIns="34925" rIns="69850" bIns="34925">
            <a:spAutoFit/>
          </a:bodyPr>
          <a:lstStyle/>
          <a:p>
            <a:pPr algn="just" defTabSz="514350"/>
            <a:r>
              <a:rPr lang="en-US" altLang="zh-CN" sz="1000" b="0" dirty="0" smtClean="0">
                <a:ea typeface="宋体" pitchFamily="2" charset="-122"/>
              </a:rPr>
              <a:t>Learning</a:t>
            </a:r>
            <a:r>
              <a:rPr lang="en-US" altLang="zh-CN" sz="1000" b="0" baseline="0" dirty="0" smtClean="0">
                <a:ea typeface="宋体" pitchFamily="2" charset="-122"/>
              </a:rPr>
              <a:t> Object-Centric Transformation for Video Prediction</a:t>
            </a:r>
            <a:endParaRPr lang="en-US" altLang="zh-CN" sz="1000" b="0" dirty="0">
              <a:ea typeface="宋体" pitchFamily="2" charset="-122"/>
            </a:endParaRPr>
          </a:p>
        </p:txBody>
      </p:sp>
      <p:sp>
        <p:nvSpPr>
          <p:cNvPr id="7" name="Rectangle 6"/>
          <p:cNvSpPr>
            <a:spLocks noChangeArrowheads="1"/>
          </p:cNvSpPr>
          <p:nvPr userDrawn="1"/>
        </p:nvSpPr>
        <p:spPr bwMode="auto">
          <a:xfrm>
            <a:off x="11541605" y="6579350"/>
            <a:ext cx="360040" cy="193643"/>
          </a:xfrm>
          <a:prstGeom prst="rect">
            <a:avLst/>
          </a:prstGeom>
          <a:noFill/>
          <a:ln w="12700">
            <a:noFill/>
            <a:miter lim="800000"/>
            <a:headEnd/>
            <a:tailEnd/>
          </a:ln>
          <a:effectLst/>
        </p:spPr>
        <p:txBody>
          <a:bodyPr wrap="square" lIns="69850" tIns="34925" rIns="69850" bIns="34925">
            <a:spAutoFit/>
          </a:bodyPr>
          <a:lstStyle/>
          <a:p>
            <a:pPr algn="just" defTabSz="514350"/>
            <a:r>
              <a:rPr lang="en-US" altLang="zh-CN" sz="800" dirty="0" smtClean="0">
                <a:solidFill>
                  <a:srgbClr val="000000"/>
                </a:solidFill>
                <a:ea typeface="宋体" pitchFamily="2" charset="-122"/>
              </a:rPr>
              <a:t>  </a:t>
            </a:r>
            <a:fld id="{7C0DB6B0-7895-40CF-B1DA-70AE608BF357}" type="slidenum">
              <a:rPr lang="en-US" altLang="zh-CN" sz="800" smtClean="0">
                <a:solidFill>
                  <a:srgbClr val="000000"/>
                </a:solidFill>
                <a:ea typeface="宋体" pitchFamily="2" charset="-122"/>
              </a:rPr>
              <a:pPr algn="just" defTabSz="514350"/>
              <a:t>‹#›</a:t>
            </a:fld>
            <a:endParaRPr lang="en-US" altLang="zh-CN" sz="800" dirty="0">
              <a:solidFill>
                <a:srgbClr val="000000"/>
              </a:solidFill>
              <a:ea typeface="宋体" pitchFamily="2" charset="-122"/>
            </a:endParaRPr>
          </a:p>
        </p:txBody>
      </p:sp>
      <p:sp>
        <p:nvSpPr>
          <p:cNvPr id="8" name="内容占位符 2"/>
          <p:cNvSpPr>
            <a:spLocks noGrp="1"/>
          </p:cNvSpPr>
          <p:nvPr userDrawn="1">
            <p:ph idx="11"/>
          </p:nvPr>
        </p:nvSpPr>
        <p:spPr>
          <a:xfrm>
            <a:off x="740405" y="755233"/>
            <a:ext cx="10666185" cy="513527"/>
          </a:xfrm>
          <a:prstGeom prst="rect">
            <a:avLst/>
          </a:prstGeom>
        </p:spPr>
        <p:txBody>
          <a:bodyPr/>
          <a:lstStyle>
            <a:lvl1pPr marL="0" indent="0">
              <a:buNone/>
              <a:defRPr sz="3200">
                <a:solidFill>
                  <a:srgbClr val="0033CC"/>
                </a:solidFill>
                <a:latin typeface="+mj-lt"/>
                <a:ea typeface="+mj-ea"/>
              </a:defRPr>
            </a:lvl1pPr>
            <a:lvl2pPr>
              <a:defRPr>
                <a:latin typeface="+mj-lt"/>
              </a:defRPr>
            </a:lvl2pPr>
            <a:lvl3pPr>
              <a:defRPr>
                <a:latin typeface="+mj-lt"/>
              </a:defRPr>
            </a:lvl3pPr>
          </a:lstStyle>
          <a:p>
            <a:pPr lvl="0"/>
            <a:r>
              <a:rPr lang="zh-CN" altLang="en-US" dirty="0" smtClean="0"/>
              <a:t>单击此处编辑母版文本样式</a:t>
            </a:r>
          </a:p>
        </p:txBody>
      </p:sp>
      <p:sp>
        <p:nvSpPr>
          <p:cNvPr id="9" name="标题 1"/>
          <p:cNvSpPr>
            <a:spLocks noGrp="1"/>
          </p:cNvSpPr>
          <p:nvPr userDrawn="1">
            <p:ph type="title"/>
          </p:nvPr>
        </p:nvSpPr>
        <p:spPr>
          <a:xfrm>
            <a:off x="290355" y="98630"/>
            <a:ext cx="11521280" cy="372116"/>
          </a:xfrm>
          <a:prstGeom prst="rect">
            <a:avLst/>
          </a:prstGeom>
        </p:spPr>
        <p:txBody>
          <a:bodyPr anchor="ctr"/>
          <a:lstStyle>
            <a:lvl1pPr algn="r">
              <a:defRPr sz="1800"/>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638769004"/>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6" name="组合 18"/>
          <p:cNvGrpSpPr/>
          <p:nvPr userDrawn="1"/>
        </p:nvGrpSpPr>
        <p:grpSpPr>
          <a:xfrm>
            <a:off x="-2375" y="6534150"/>
            <a:ext cx="12192000" cy="20624"/>
            <a:chOff x="314325" y="6000750"/>
            <a:chExt cx="8487075" cy="20624"/>
          </a:xfrm>
        </p:grpSpPr>
        <p:cxnSp>
          <p:nvCxnSpPr>
            <p:cNvPr id="17" name="直接连接符 19"/>
            <p:cNvCxnSpPr/>
            <p:nvPr userDrawn="1"/>
          </p:nvCxnSpPr>
          <p:spPr bwMode="auto">
            <a:xfrm>
              <a:off x="314325" y="6000750"/>
              <a:ext cx="8477250" cy="0"/>
            </a:xfrm>
            <a:prstGeom prst="line">
              <a:avLst/>
            </a:prstGeom>
            <a:solidFill>
              <a:schemeClr val="bg1"/>
            </a:solidFill>
            <a:ln w="12700" cap="flat" cmpd="sng" algn="ctr">
              <a:solidFill>
                <a:schemeClr val="accent6"/>
              </a:solidFill>
              <a:prstDash val="solid"/>
              <a:round/>
              <a:headEnd type="none" w="med" len="med"/>
              <a:tailEnd type="none" w="med" len="med"/>
            </a:ln>
            <a:effectLst/>
          </p:spPr>
        </p:cxnSp>
        <p:cxnSp>
          <p:nvCxnSpPr>
            <p:cNvPr id="18" name="直接连接符 20"/>
            <p:cNvCxnSpPr/>
            <p:nvPr userDrawn="1"/>
          </p:nvCxnSpPr>
          <p:spPr bwMode="auto">
            <a:xfrm>
              <a:off x="3581400" y="6021374"/>
              <a:ext cx="5220000" cy="0"/>
            </a:xfrm>
            <a:prstGeom prst="line">
              <a:avLst/>
            </a:prstGeom>
            <a:solidFill>
              <a:schemeClr val="bg1"/>
            </a:solidFill>
            <a:ln w="38100" cap="flat" cmpd="sng" algn="ctr">
              <a:solidFill>
                <a:schemeClr val="accent6"/>
              </a:solidFill>
              <a:prstDash val="solid"/>
              <a:round/>
              <a:headEnd type="none" w="med" len="med"/>
              <a:tailEnd type="none" w="med" len="med"/>
            </a:ln>
            <a:effectLst/>
          </p:spPr>
        </p:cxnSp>
      </p:grpSp>
      <p:sp>
        <p:nvSpPr>
          <p:cNvPr id="11" name="Rectangle 3"/>
          <p:cNvSpPr>
            <a:spLocks noChangeArrowheads="1"/>
          </p:cNvSpPr>
          <p:nvPr userDrawn="1"/>
        </p:nvSpPr>
        <p:spPr bwMode="auto">
          <a:xfrm>
            <a:off x="335360" y="6543304"/>
            <a:ext cx="7196162" cy="224420"/>
          </a:xfrm>
          <a:prstGeom prst="rect">
            <a:avLst/>
          </a:prstGeom>
          <a:noFill/>
          <a:ln w="12700">
            <a:noFill/>
            <a:miter lim="800000"/>
            <a:headEnd/>
            <a:tailEnd/>
          </a:ln>
          <a:effectLst/>
        </p:spPr>
        <p:txBody>
          <a:bodyPr wrap="square" lIns="69850" tIns="34925" rIns="69850" bIns="34925">
            <a:spAutoFit/>
          </a:bodyPr>
          <a:lstStyle/>
          <a:p>
            <a:pPr algn="just" defTabSz="514350"/>
            <a:r>
              <a:rPr lang="en-US" altLang="zh-CN" sz="1000" b="0" dirty="0" smtClean="0">
                <a:ea typeface="宋体" pitchFamily="2" charset="-122"/>
              </a:rPr>
              <a:t>Learning</a:t>
            </a:r>
            <a:r>
              <a:rPr lang="en-US" altLang="zh-CN" sz="1000" b="0" baseline="0" dirty="0" smtClean="0">
                <a:ea typeface="宋体" pitchFamily="2" charset="-122"/>
              </a:rPr>
              <a:t> Object-Centric Transformation for Video Prediction</a:t>
            </a:r>
            <a:endParaRPr lang="en-US" altLang="zh-CN" sz="1000" b="0" dirty="0">
              <a:ea typeface="宋体" pitchFamily="2" charset="-122"/>
            </a:endParaRPr>
          </a:p>
        </p:txBody>
      </p:sp>
      <p:sp>
        <p:nvSpPr>
          <p:cNvPr id="14" name="Rectangle 13"/>
          <p:cNvSpPr>
            <a:spLocks noChangeArrowheads="1"/>
          </p:cNvSpPr>
          <p:nvPr userDrawn="1"/>
        </p:nvSpPr>
        <p:spPr bwMode="auto">
          <a:xfrm>
            <a:off x="11541605" y="6579350"/>
            <a:ext cx="360040" cy="193643"/>
          </a:xfrm>
          <a:prstGeom prst="rect">
            <a:avLst/>
          </a:prstGeom>
          <a:noFill/>
          <a:ln w="12700">
            <a:noFill/>
            <a:miter lim="800000"/>
            <a:headEnd/>
            <a:tailEnd/>
          </a:ln>
          <a:effectLst/>
        </p:spPr>
        <p:txBody>
          <a:bodyPr wrap="square" lIns="69850" tIns="34925" rIns="69850" bIns="34925">
            <a:spAutoFit/>
          </a:bodyPr>
          <a:lstStyle/>
          <a:p>
            <a:pPr algn="just" defTabSz="514350"/>
            <a:r>
              <a:rPr lang="en-US" altLang="zh-CN" sz="800" dirty="0" smtClean="0">
                <a:solidFill>
                  <a:srgbClr val="000000"/>
                </a:solidFill>
                <a:ea typeface="宋体" pitchFamily="2" charset="-122"/>
              </a:rPr>
              <a:t>  </a:t>
            </a:r>
            <a:fld id="{7C0DB6B0-7895-40CF-B1DA-70AE608BF357}" type="slidenum">
              <a:rPr lang="en-US" altLang="zh-CN" sz="800" smtClean="0">
                <a:solidFill>
                  <a:srgbClr val="000000"/>
                </a:solidFill>
                <a:ea typeface="宋体" pitchFamily="2" charset="-122"/>
              </a:rPr>
              <a:pPr algn="just" defTabSz="514350"/>
              <a:t>‹#›</a:t>
            </a:fld>
            <a:endParaRPr lang="en-US" altLang="zh-CN" sz="800" dirty="0">
              <a:solidFill>
                <a:srgbClr val="000000"/>
              </a:solidFill>
              <a:ea typeface="宋体" pitchFamily="2" charset="-122"/>
            </a:endParaRPr>
          </a:p>
        </p:txBody>
      </p:sp>
      <p:sp>
        <p:nvSpPr>
          <p:cNvPr id="15" name="标题 1"/>
          <p:cNvSpPr>
            <a:spLocks noGrp="1"/>
          </p:cNvSpPr>
          <p:nvPr userDrawn="1">
            <p:ph type="title"/>
          </p:nvPr>
        </p:nvSpPr>
        <p:spPr>
          <a:xfrm>
            <a:off x="290355" y="98630"/>
            <a:ext cx="11521280" cy="372116"/>
          </a:xfrm>
          <a:prstGeom prst="rect">
            <a:avLst/>
          </a:prstGeom>
        </p:spPr>
        <p:txBody>
          <a:bodyPr anchor="ctr"/>
          <a:lstStyle>
            <a:lvl1pPr algn="r">
              <a:defRPr sz="1800"/>
            </a:lvl1pPr>
          </a:lstStyle>
          <a:p>
            <a:r>
              <a:rPr lang="zh-CN" altLang="en-US" dirty="0" smtClean="0"/>
              <a:t>单击此处编辑母版标题样式</a:t>
            </a:r>
            <a:endParaRPr lang="zh-CN" altLang="en-US" dirty="0"/>
          </a:p>
        </p:txBody>
      </p:sp>
      <p:grpSp>
        <p:nvGrpSpPr>
          <p:cNvPr id="19" name="Group 18"/>
          <p:cNvGrpSpPr/>
          <p:nvPr userDrawn="1"/>
        </p:nvGrpSpPr>
        <p:grpSpPr>
          <a:xfrm>
            <a:off x="0" y="458670"/>
            <a:ext cx="12192000" cy="18315"/>
            <a:chOff x="0" y="593685"/>
            <a:chExt cx="9144000" cy="18315"/>
          </a:xfrm>
        </p:grpSpPr>
        <p:cxnSp>
          <p:nvCxnSpPr>
            <p:cNvPr id="22" name="直接连接符 19"/>
            <p:cNvCxnSpPr/>
            <p:nvPr userDrawn="1"/>
          </p:nvCxnSpPr>
          <p:spPr bwMode="auto">
            <a:xfrm>
              <a:off x="0" y="593685"/>
              <a:ext cx="9144000" cy="0"/>
            </a:xfrm>
            <a:prstGeom prst="line">
              <a:avLst/>
            </a:prstGeom>
            <a:solidFill>
              <a:schemeClr val="bg1"/>
            </a:solidFill>
            <a:ln w="12700" cap="flat" cmpd="sng" algn="ctr">
              <a:solidFill>
                <a:schemeClr val="accent6"/>
              </a:solidFill>
              <a:prstDash val="solid"/>
              <a:round/>
              <a:headEnd type="none" w="med" len="med"/>
              <a:tailEnd type="none" w="med" len="med"/>
            </a:ln>
            <a:effectLst/>
          </p:spPr>
        </p:cxnSp>
        <p:cxnSp>
          <p:nvCxnSpPr>
            <p:cNvPr id="23" name="直接连接符 20"/>
            <p:cNvCxnSpPr/>
            <p:nvPr userDrawn="1"/>
          </p:nvCxnSpPr>
          <p:spPr bwMode="auto">
            <a:xfrm flipV="1">
              <a:off x="0" y="612000"/>
              <a:ext cx="5436000" cy="0"/>
            </a:xfrm>
            <a:prstGeom prst="line">
              <a:avLst/>
            </a:prstGeom>
            <a:solidFill>
              <a:schemeClr val="bg1"/>
            </a:solidFill>
            <a:ln w="38100" cap="flat" cmpd="sng" algn="ctr">
              <a:solidFill>
                <a:schemeClr val="accent6"/>
              </a:solidFill>
              <a:prstDash val="solid"/>
              <a:round/>
              <a:headEnd type="none" w="med" len="med"/>
              <a:tailEnd type="none" w="med" len="med"/>
            </a:ln>
            <a:effectLst/>
          </p:spPr>
        </p:cxnSp>
      </p:grpSp>
      <p:pic>
        <p:nvPicPr>
          <p:cNvPr id="13" name="Picture 17" descr="北大校徽-透明"/>
          <p:cNvPicPr>
            <a:picLocks noChangeAspect="1" noChangeArrowheads="1"/>
          </p:cNvPicPr>
          <p:nvPr userDrawn="1"/>
        </p:nvPicPr>
        <p:blipFill>
          <a:blip r:embed="rId2" cstate="print">
            <a:clrChange>
              <a:clrFrom>
                <a:srgbClr val="FEFEFE"/>
              </a:clrFrom>
              <a:clrTo>
                <a:srgbClr val="FEFEFE">
                  <a:alpha val="0"/>
                </a:srgbClr>
              </a:clrTo>
            </a:clrChange>
          </a:blip>
          <a:srcRect/>
          <a:stretch>
            <a:fillRect/>
          </a:stretch>
        </p:blipFill>
        <p:spPr bwMode="auto">
          <a:xfrm>
            <a:off x="470375" y="125101"/>
            <a:ext cx="315035" cy="31503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grpSp>
        <p:nvGrpSpPr>
          <p:cNvPr id="18" name="组合 18"/>
          <p:cNvGrpSpPr/>
          <p:nvPr userDrawn="1"/>
        </p:nvGrpSpPr>
        <p:grpSpPr>
          <a:xfrm>
            <a:off x="-2375" y="6534150"/>
            <a:ext cx="12192000" cy="20624"/>
            <a:chOff x="314325" y="6000750"/>
            <a:chExt cx="8487075" cy="20624"/>
          </a:xfrm>
        </p:grpSpPr>
        <p:cxnSp>
          <p:nvCxnSpPr>
            <p:cNvPr id="19" name="直接连接符 19"/>
            <p:cNvCxnSpPr/>
            <p:nvPr userDrawn="1"/>
          </p:nvCxnSpPr>
          <p:spPr bwMode="auto">
            <a:xfrm>
              <a:off x="314325" y="6000750"/>
              <a:ext cx="8477250" cy="0"/>
            </a:xfrm>
            <a:prstGeom prst="line">
              <a:avLst/>
            </a:prstGeom>
            <a:solidFill>
              <a:schemeClr val="bg1"/>
            </a:solidFill>
            <a:ln w="12700" cap="flat" cmpd="sng" algn="ctr">
              <a:solidFill>
                <a:schemeClr val="accent6"/>
              </a:solidFill>
              <a:prstDash val="solid"/>
              <a:round/>
              <a:headEnd type="none" w="med" len="med"/>
              <a:tailEnd type="none" w="med" len="med"/>
            </a:ln>
            <a:effectLst/>
          </p:spPr>
        </p:cxnSp>
        <p:cxnSp>
          <p:nvCxnSpPr>
            <p:cNvPr id="20" name="直接连接符 20"/>
            <p:cNvCxnSpPr/>
            <p:nvPr userDrawn="1"/>
          </p:nvCxnSpPr>
          <p:spPr bwMode="auto">
            <a:xfrm>
              <a:off x="3581400" y="6021374"/>
              <a:ext cx="5220000" cy="0"/>
            </a:xfrm>
            <a:prstGeom prst="line">
              <a:avLst/>
            </a:prstGeom>
            <a:solidFill>
              <a:schemeClr val="bg1"/>
            </a:solidFill>
            <a:ln w="38100" cap="flat" cmpd="sng" algn="ctr">
              <a:solidFill>
                <a:schemeClr val="accent6"/>
              </a:solidFill>
              <a:prstDash val="solid"/>
              <a:round/>
              <a:headEnd type="none" w="med" len="med"/>
              <a:tailEnd type="none" w="med" len="med"/>
            </a:ln>
            <a:effectLst/>
          </p:spPr>
        </p:cxnSp>
      </p:grpSp>
      <p:sp>
        <p:nvSpPr>
          <p:cNvPr id="21" name="Rectangle 3"/>
          <p:cNvSpPr>
            <a:spLocks noChangeArrowheads="1"/>
          </p:cNvSpPr>
          <p:nvPr userDrawn="1"/>
        </p:nvSpPr>
        <p:spPr bwMode="auto">
          <a:xfrm>
            <a:off x="335360" y="6543304"/>
            <a:ext cx="7196162" cy="224420"/>
          </a:xfrm>
          <a:prstGeom prst="rect">
            <a:avLst/>
          </a:prstGeom>
          <a:noFill/>
          <a:ln w="12700">
            <a:noFill/>
            <a:miter lim="800000"/>
            <a:headEnd/>
            <a:tailEnd/>
          </a:ln>
          <a:effectLst/>
        </p:spPr>
        <p:txBody>
          <a:bodyPr wrap="square" lIns="69850" tIns="34925" rIns="69850" bIns="34925">
            <a:spAutoFit/>
          </a:bodyPr>
          <a:lstStyle/>
          <a:p>
            <a:pPr algn="just" defTabSz="514350"/>
            <a:r>
              <a:rPr lang="en-US" altLang="zh-CN" sz="1000" b="0" dirty="0" smtClean="0">
                <a:ea typeface="宋体" pitchFamily="2" charset="-122"/>
              </a:rPr>
              <a:t>Learning</a:t>
            </a:r>
            <a:r>
              <a:rPr lang="en-US" altLang="zh-CN" sz="1000" b="0" baseline="0" dirty="0" smtClean="0">
                <a:ea typeface="宋体" pitchFamily="2" charset="-122"/>
              </a:rPr>
              <a:t> Object-Centric Transformation for Video Prediction</a:t>
            </a:r>
            <a:endParaRPr lang="en-US" altLang="zh-CN" sz="1000" b="0" dirty="0">
              <a:ea typeface="宋体" pitchFamily="2" charset="-122"/>
            </a:endParaRPr>
          </a:p>
        </p:txBody>
      </p:sp>
      <p:sp>
        <p:nvSpPr>
          <p:cNvPr id="22" name="Rectangle 21"/>
          <p:cNvSpPr>
            <a:spLocks noChangeArrowheads="1"/>
          </p:cNvSpPr>
          <p:nvPr userDrawn="1"/>
        </p:nvSpPr>
        <p:spPr bwMode="auto">
          <a:xfrm>
            <a:off x="11541605" y="6579350"/>
            <a:ext cx="360040" cy="193643"/>
          </a:xfrm>
          <a:prstGeom prst="rect">
            <a:avLst/>
          </a:prstGeom>
          <a:noFill/>
          <a:ln w="12700">
            <a:noFill/>
            <a:miter lim="800000"/>
            <a:headEnd/>
            <a:tailEnd/>
          </a:ln>
          <a:effectLst/>
        </p:spPr>
        <p:txBody>
          <a:bodyPr wrap="square" lIns="69850" tIns="34925" rIns="69850" bIns="34925">
            <a:spAutoFit/>
          </a:bodyPr>
          <a:lstStyle/>
          <a:p>
            <a:pPr algn="just" defTabSz="514350"/>
            <a:r>
              <a:rPr lang="en-US" altLang="zh-CN" sz="800" dirty="0" smtClean="0">
                <a:solidFill>
                  <a:srgbClr val="000000"/>
                </a:solidFill>
                <a:ea typeface="宋体" pitchFamily="2" charset="-122"/>
              </a:rPr>
              <a:t>  </a:t>
            </a:r>
            <a:fld id="{7C0DB6B0-7895-40CF-B1DA-70AE608BF357}" type="slidenum">
              <a:rPr lang="en-US" altLang="zh-CN" sz="800" smtClean="0">
                <a:solidFill>
                  <a:srgbClr val="000000"/>
                </a:solidFill>
                <a:ea typeface="宋体" pitchFamily="2" charset="-122"/>
              </a:rPr>
              <a:pPr algn="just" defTabSz="514350"/>
              <a:t>‹#›</a:t>
            </a:fld>
            <a:endParaRPr lang="en-US" altLang="zh-CN" sz="800" dirty="0">
              <a:solidFill>
                <a:srgbClr val="000000"/>
              </a:solidFill>
              <a:ea typeface="宋体" pitchFamily="2" charset="-122"/>
            </a:endParaRPr>
          </a:p>
        </p:txBody>
      </p:sp>
      <p:sp>
        <p:nvSpPr>
          <p:cNvPr id="23" name="内容占位符 2"/>
          <p:cNvSpPr>
            <a:spLocks noGrp="1"/>
          </p:cNvSpPr>
          <p:nvPr userDrawn="1">
            <p:ph idx="1"/>
          </p:nvPr>
        </p:nvSpPr>
        <p:spPr>
          <a:xfrm>
            <a:off x="334435" y="593685"/>
            <a:ext cx="11461751" cy="5748140"/>
          </a:xfrm>
          <a:prstGeom prst="rect">
            <a:avLst/>
          </a:prstGeom>
        </p:spPr>
        <p:txBody>
          <a:bodyPr/>
          <a:lstStyle>
            <a:lvl1pPr>
              <a:buClr>
                <a:schemeClr val="accent6"/>
              </a:buClr>
              <a:defRPr sz="3200">
                <a:latin typeface="+mj-lt"/>
                <a:ea typeface="+mj-ea"/>
              </a:defRPr>
            </a:lvl1pPr>
            <a:lvl2pPr>
              <a:buClr>
                <a:schemeClr val="accent6"/>
              </a:buClr>
              <a:defRPr sz="3200">
                <a:latin typeface="+mj-lt"/>
                <a:ea typeface="+mj-ea"/>
              </a:defRPr>
            </a:lvl2pPr>
            <a:lvl3pPr>
              <a:defRPr>
                <a:latin typeface="+mj-lt"/>
              </a:defRPr>
            </a:lvl3pPr>
          </a:lstStyle>
          <a:p>
            <a:pPr lvl="0"/>
            <a:r>
              <a:rPr lang="zh-CN" altLang="en-US" dirty="0" smtClean="0"/>
              <a:t>单击此处编辑母版文本样式</a:t>
            </a:r>
          </a:p>
          <a:p>
            <a:pPr lvl="1"/>
            <a:r>
              <a:rPr lang="zh-CN" altLang="en-US" dirty="0" smtClean="0"/>
              <a:t>第二级</a:t>
            </a:r>
          </a:p>
        </p:txBody>
      </p:sp>
      <p:sp>
        <p:nvSpPr>
          <p:cNvPr id="25" name="标题 1"/>
          <p:cNvSpPr>
            <a:spLocks noGrp="1"/>
          </p:cNvSpPr>
          <p:nvPr userDrawn="1">
            <p:ph type="title"/>
          </p:nvPr>
        </p:nvSpPr>
        <p:spPr>
          <a:xfrm>
            <a:off x="290355" y="98630"/>
            <a:ext cx="11521280" cy="372116"/>
          </a:xfrm>
          <a:prstGeom prst="rect">
            <a:avLst/>
          </a:prstGeom>
        </p:spPr>
        <p:txBody>
          <a:bodyPr anchor="ctr"/>
          <a:lstStyle>
            <a:lvl1pPr algn="r">
              <a:defRPr sz="1800"/>
            </a:lvl1pPr>
          </a:lstStyle>
          <a:p>
            <a:r>
              <a:rPr lang="zh-CN" altLang="en-US" dirty="0" smtClean="0"/>
              <a:t>单击此处编辑母版标题样式</a:t>
            </a:r>
            <a:endParaRPr lang="zh-CN" altLang="en-US" dirty="0"/>
          </a:p>
        </p:txBody>
      </p:sp>
      <p:grpSp>
        <p:nvGrpSpPr>
          <p:cNvPr id="26" name="Group 25"/>
          <p:cNvGrpSpPr/>
          <p:nvPr userDrawn="1"/>
        </p:nvGrpSpPr>
        <p:grpSpPr>
          <a:xfrm>
            <a:off x="0" y="458670"/>
            <a:ext cx="12192000" cy="18315"/>
            <a:chOff x="0" y="593685"/>
            <a:chExt cx="9144000" cy="18315"/>
          </a:xfrm>
        </p:grpSpPr>
        <p:cxnSp>
          <p:nvCxnSpPr>
            <p:cNvPr id="27" name="直接连接符 19"/>
            <p:cNvCxnSpPr/>
            <p:nvPr userDrawn="1"/>
          </p:nvCxnSpPr>
          <p:spPr bwMode="auto">
            <a:xfrm>
              <a:off x="0" y="593685"/>
              <a:ext cx="9144000" cy="0"/>
            </a:xfrm>
            <a:prstGeom prst="line">
              <a:avLst/>
            </a:prstGeom>
            <a:solidFill>
              <a:schemeClr val="bg1"/>
            </a:solidFill>
            <a:ln w="12700" cap="flat" cmpd="sng" algn="ctr">
              <a:solidFill>
                <a:schemeClr val="accent6"/>
              </a:solidFill>
              <a:prstDash val="solid"/>
              <a:round/>
              <a:headEnd type="none" w="med" len="med"/>
              <a:tailEnd type="none" w="med" len="med"/>
            </a:ln>
            <a:effectLst/>
          </p:spPr>
        </p:cxnSp>
        <p:cxnSp>
          <p:nvCxnSpPr>
            <p:cNvPr id="28" name="直接连接符 20"/>
            <p:cNvCxnSpPr/>
            <p:nvPr userDrawn="1"/>
          </p:nvCxnSpPr>
          <p:spPr bwMode="auto">
            <a:xfrm flipV="1">
              <a:off x="0" y="612000"/>
              <a:ext cx="5436000" cy="0"/>
            </a:xfrm>
            <a:prstGeom prst="line">
              <a:avLst/>
            </a:prstGeom>
            <a:solidFill>
              <a:schemeClr val="bg1"/>
            </a:solidFill>
            <a:ln w="38100" cap="flat" cmpd="sng" algn="ctr">
              <a:solidFill>
                <a:schemeClr val="accent6"/>
              </a:solidFill>
              <a:prstDash val="solid"/>
              <a:round/>
              <a:headEnd type="none" w="med" len="med"/>
              <a:tailEnd type="none" w="med" len="med"/>
            </a:ln>
            <a:effectLst/>
          </p:spPr>
        </p:cxnSp>
      </p:grpSp>
      <p:pic>
        <p:nvPicPr>
          <p:cNvPr id="13" name="Picture 17" descr="北大校徽-透明"/>
          <p:cNvPicPr>
            <a:picLocks noChangeAspect="1" noChangeArrowheads="1"/>
          </p:cNvPicPr>
          <p:nvPr userDrawn="1"/>
        </p:nvPicPr>
        <p:blipFill>
          <a:blip r:embed="rId2" cstate="print">
            <a:clrChange>
              <a:clrFrom>
                <a:srgbClr val="FEFEFE"/>
              </a:clrFrom>
              <a:clrTo>
                <a:srgbClr val="FEFEFE">
                  <a:alpha val="0"/>
                </a:srgbClr>
              </a:clrTo>
            </a:clrChange>
          </a:blip>
          <a:srcRect/>
          <a:stretch>
            <a:fillRect/>
          </a:stretch>
        </p:blipFill>
        <p:spPr bwMode="auto">
          <a:xfrm>
            <a:off x="470375" y="125101"/>
            <a:ext cx="315035" cy="315035"/>
          </a:xfrm>
          <a:prstGeom prst="rect">
            <a:avLst/>
          </a:prstGeom>
          <a:noFill/>
          <a:ln w="9525">
            <a:noFill/>
            <a:miter lim="800000"/>
            <a:headEnd/>
            <a:tailEnd/>
          </a:ln>
        </p:spPr>
      </p:pic>
    </p:spTree>
    <p:extLst>
      <p:ext uri="{BB962C8B-B14F-4D97-AF65-F5344CB8AC3E}">
        <p14:creationId xmlns:p14="http://schemas.microsoft.com/office/powerpoint/2010/main" val="210109200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12" name="内容占位符 2"/>
          <p:cNvSpPr>
            <a:spLocks noGrp="1"/>
          </p:cNvSpPr>
          <p:nvPr>
            <p:ph idx="1"/>
          </p:nvPr>
        </p:nvSpPr>
        <p:spPr>
          <a:xfrm>
            <a:off x="334435" y="1142981"/>
            <a:ext cx="11461751" cy="5198844"/>
          </a:xfrm>
          <a:prstGeom prst="rect">
            <a:avLst/>
          </a:prstGeom>
        </p:spPr>
        <p:txBody>
          <a:bodyPr/>
          <a:lstStyle>
            <a:lvl1pPr marL="457200" indent="-457200">
              <a:buClrTx/>
              <a:buFont typeface="Arial" panose="020B0604020202020204" pitchFamily="34" charset="0"/>
              <a:buChar char="•"/>
              <a:defRPr sz="3200">
                <a:solidFill>
                  <a:schemeClr val="tx2"/>
                </a:solidFill>
                <a:latin typeface="+mj-lt"/>
                <a:ea typeface="+mj-ea"/>
              </a:defRPr>
            </a:lvl1pPr>
            <a:lvl2pPr marL="471487" indent="0">
              <a:buClr>
                <a:schemeClr val="accent6"/>
              </a:buClr>
              <a:buNone/>
              <a:defRPr sz="3200">
                <a:latin typeface="+mj-lt"/>
                <a:ea typeface="+mj-ea"/>
              </a:defRPr>
            </a:lvl2pPr>
            <a:lvl3pPr>
              <a:defRPr>
                <a:latin typeface="+mj-lt"/>
              </a:defRPr>
            </a:lvl3pPr>
          </a:lstStyle>
          <a:p>
            <a:pPr lvl="0"/>
            <a:endParaRPr lang="zh-CN" altLang="en-US" dirty="0" smtClean="0"/>
          </a:p>
        </p:txBody>
      </p:sp>
      <p:sp>
        <p:nvSpPr>
          <p:cNvPr id="13" name="内容占位符 2"/>
          <p:cNvSpPr>
            <a:spLocks noGrp="1"/>
          </p:cNvSpPr>
          <p:nvPr>
            <p:ph idx="11"/>
          </p:nvPr>
        </p:nvSpPr>
        <p:spPr>
          <a:xfrm>
            <a:off x="335362" y="548680"/>
            <a:ext cx="11461751" cy="513527"/>
          </a:xfrm>
          <a:prstGeom prst="rect">
            <a:avLst/>
          </a:prstGeom>
        </p:spPr>
        <p:txBody>
          <a:bodyPr/>
          <a:lstStyle>
            <a:lvl1pPr marL="0" indent="0">
              <a:buNone/>
              <a:defRPr sz="3200">
                <a:solidFill>
                  <a:srgbClr val="0033CC"/>
                </a:solidFill>
                <a:latin typeface="+mj-lt"/>
                <a:ea typeface="+mj-ea"/>
              </a:defRPr>
            </a:lvl1pPr>
            <a:lvl2pPr>
              <a:defRPr>
                <a:latin typeface="+mj-lt"/>
              </a:defRPr>
            </a:lvl2pPr>
            <a:lvl3pPr>
              <a:defRPr>
                <a:latin typeface="+mj-lt"/>
              </a:defRPr>
            </a:lvl3pPr>
          </a:lstStyle>
          <a:p>
            <a:pPr lvl="0"/>
            <a:r>
              <a:rPr lang="zh-CN" altLang="en-US" dirty="0" smtClean="0"/>
              <a:t>单击此处编辑母版文本样式</a:t>
            </a:r>
          </a:p>
        </p:txBody>
      </p:sp>
      <p:sp>
        <p:nvSpPr>
          <p:cNvPr id="16" name="标题 1"/>
          <p:cNvSpPr>
            <a:spLocks noGrp="1"/>
          </p:cNvSpPr>
          <p:nvPr>
            <p:ph type="title"/>
          </p:nvPr>
        </p:nvSpPr>
        <p:spPr>
          <a:xfrm>
            <a:off x="290355" y="98630"/>
            <a:ext cx="11521280" cy="372116"/>
          </a:xfrm>
          <a:prstGeom prst="rect">
            <a:avLst/>
          </a:prstGeom>
        </p:spPr>
        <p:txBody>
          <a:bodyPr anchor="ctr"/>
          <a:lstStyle>
            <a:lvl1pPr algn="r">
              <a:defRPr sz="1800"/>
            </a:lvl1pPr>
          </a:lstStyle>
          <a:p>
            <a:r>
              <a:rPr lang="zh-CN" altLang="en-US" dirty="0" smtClean="0"/>
              <a:t>单击此处编辑母版标题样式</a:t>
            </a:r>
            <a:endParaRPr lang="zh-CN" altLang="en-US" dirty="0"/>
          </a:p>
        </p:txBody>
      </p:sp>
      <p:grpSp>
        <p:nvGrpSpPr>
          <p:cNvPr id="17" name="Group 16"/>
          <p:cNvGrpSpPr/>
          <p:nvPr userDrawn="1"/>
        </p:nvGrpSpPr>
        <p:grpSpPr>
          <a:xfrm>
            <a:off x="0" y="458670"/>
            <a:ext cx="12192000" cy="18315"/>
            <a:chOff x="0" y="593685"/>
            <a:chExt cx="9144000" cy="18315"/>
          </a:xfrm>
        </p:grpSpPr>
        <p:cxnSp>
          <p:nvCxnSpPr>
            <p:cNvPr id="18" name="直接连接符 19"/>
            <p:cNvCxnSpPr/>
            <p:nvPr userDrawn="1"/>
          </p:nvCxnSpPr>
          <p:spPr bwMode="auto">
            <a:xfrm>
              <a:off x="0" y="593685"/>
              <a:ext cx="9144000" cy="0"/>
            </a:xfrm>
            <a:prstGeom prst="line">
              <a:avLst/>
            </a:prstGeom>
            <a:solidFill>
              <a:schemeClr val="bg1"/>
            </a:solidFill>
            <a:ln w="12700" cap="flat" cmpd="sng" algn="ctr">
              <a:solidFill>
                <a:schemeClr val="accent6"/>
              </a:solidFill>
              <a:prstDash val="solid"/>
              <a:round/>
              <a:headEnd type="none" w="med" len="med"/>
              <a:tailEnd type="none" w="med" len="med"/>
            </a:ln>
            <a:effectLst/>
          </p:spPr>
        </p:cxnSp>
        <p:cxnSp>
          <p:nvCxnSpPr>
            <p:cNvPr id="19" name="直接连接符 20"/>
            <p:cNvCxnSpPr/>
            <p:nvPr userDrawn="1"/>
          </p:nvCxnSpPr>
          <p:spPr bwMode="auto">
            <a:xfrm flipV="1">
              <a:off x="0" y="612000"/>
              <a:ext cx="5436000" cy="0"/>
            </a:xfrm>
            <a:prstGeom prst="line">
              <a:avLst/>
            </a:prstGeom>
            <a:solidFill>
              <a:schemeClr val="bg1"/>
            </a:solidFill>
            <a:ln w="38100" cap="flat" cmpd="sng" algn="ctr">
              <a:solidFill>
                <a:schemeClr val="accent6"/>
              </a:solidFill>
              <a:prstDash val="solid"/>
              <a:round/>
              <a:headEnd type="none" w="med" len="med"/>
              <a:tailEnd type="none" w="med" len="med"/>
            </a:ln>
            <a:effectLst/>
          </p:spPr>
        </p:cxnSp>
      </p:grpSp>
      <p:grpSp>
        <p:nvGrpSpPr>
          <p:cNvPr id="20" name="组合 18"/>
          <p:cNvGrpSpPr/>
          <p:nvPr userDrawn="1"/>
        </p:nvGrpSpPr>
        <p:grpSpPr>
          <a:xfrm>
            <a:off x="-2375" y="6534150"/>
            <a:ext cx="12192000" cy="20624"/>
            <a:chOff x="314325" y="6000750"/>
            <a:chExt cx="8487075" cy="20624"/>
          </a:xfrm>
        </p:grpSpPr>
        <p:cxnSp>
          <p:nvCxnSpPr>
            <p:cNvPr id="21" name="直接连接符 19"/>
            <p:cNvCxnSpPr/>
            <p:nvPr userDrawn="1"/>
          </p:nvCxnSpPr>
          <p:spPr bwMode="auto">
            <a:xfrm>
              <a:off x="314325" y="6000750"/>
              <a:ext cx="8477250" cy="0"/>
            </a:xfrm>
            <a:prstGeom prst="line">
              <a:avLst/>
            </a:prstGeom>
            <a:solidFill>
              <a:schemeClr val="bg1"/>
            </a:solidFill>
            <a:ln w="12700" cap="flat" cmpd="sng" algn="ctr">
              <a:solidFill>
                <a:schemeClr val="accent6"/>
              </a:solidFill>
              <a:prstDash val="solid"/>
              <a:round/>
              <a:headEnd type="none" w="med" len="med"/>
              <a:tailEnd type="none" w="med" len="med"/>
            </a:ln>
            <a:effectLst/>
          </p:spPr>
        </p:cxnSp>
        <p:cxnSp>
          <p:nvCxnSpPr>
            <p:cNvPr id="22" name="直接连接符 20"/>
            <p:cNvCxnSpPr/>
            <p:nvPr userDrawn="1"/>
          </p:nvCxnSpPr>
          <p:spPr bwMode="auto">
            <a:xfrm>
              <a:off x="3581400" y="6021374"/>
              <a:ext cx="5220000" cy="0"/>
            </a:xfrm>
            <a:prstGeom prst="line">
              <a:avLst/>
            </a:prstGeom>
            <a:solidFill>
              <a:schemeClr val="bg1"/>
            </a:solidFill>
            <a:ln w="38100" cap="flat" cmpd="sng" algn="ctr">
              <a:solidFill>
                <a:schemeClr val="accent6"/>
              </a:solidFill>
              <a:prstDash val="solid"/>
              <a:round/>
              <a:headEnd type="none" w="med" len="med"/>
              <a:tailEnd type="none" w="med" len="med"/>
            </a:ln>
            <a:effectLst/>
          </p:spPr>
        </p:cxnSp>
      </p:grpSp>
      <p:sp>
        <p:nvSpPr>
          <p:cNvPr id="23" name="Rectangle 3"/>
          <p:cNvSpPr>
            <a:spLocks noChangeArrowheads="1"/>
          </p:cNvSpPr>
          <p:nvPr userDrawn="1"/>
        </p:nvSpPr>
        <p:spPr bwMode="auto">
          <a:xfrm>
            <a:off x="335360" y="6543304"/>
            <a:ext cx="7196162" cy="224420"/>
          </a:xfrm>
          <a:prstGeom prst="rect">
            <a:avLst/>
          </a:prstGeom>
          <a:noFill/>
          <a:ln w="12700">
            <a:noFill/>
            <a:miter lim="800000"/>
            <a:headEnd/>
            <a:tailEnd/>
          </a:ln>
          <a:effectLst/>
        </p:spPr>
        <p:txBody>
          <a:bodyPr wrap="square" lIns="69850" tIns="34925" rIns="69850" bIns="34925">
            <a:spAutoFit/>
          </a:bodyPr>
          <a:lstStyle/>
          <a:p>
            <a:pPr algn="just" defTabSz="514350"/>
            <a:r>
              <a:rPr lang="en-US" altLang="zh-CN" sz="1000" b="0" dirty="0" smtClean="0">
                <a:ea typeface="宋体" pitchFamily="2" charset="-122"/>
              </a:rPr>
              <a:t>Learning</a:t>
            </a:r>
            <a:r>
              <a:rPr lang="en-US" altLang="zh-CN" sz="1000" b="0" baseline="0" dirty="0" smtClean="0">
                <a:ea typeface="宋体" pitchFamily="2" charset="-122"/>
              </a:rPr>
              <a:t> Object-Centric Transformation for Video Prediction</a:t>
            </a:r>
            <a:endParaRPr lang="en-US" altLang="zh-CN" sz="1000" b="0" dirty="0">
              <a:ea typeface="宋体" pitchFamily="2" charset="-122"/>
            </a:endParaRPr>
          </a:p>
        </p:txBody>
      </p:sp>
      <p:sp>
        <p:nvSpPr>
          <p:cNvPr id="24" name="Rectangle 23"/>
          <p:cNvSpPr>
            <a:spLocks noChangeArrowheads="1"/>
          </p:cNvSpPr>
          <p:nvPr userDrawn="1"/>
        </p:nvSpPr>
        <p:spPr bwMode="auto">
          <a:xfrm>
            <a:off x="11541605" y="6579350"/>
            <a:ext cx="360040" cy="193643"/>
          </a:xfrm>
          <a:prstGeom prst="rect">
            <a:avLst/>
          </a:prstGeom>
          <a:noFill/>
          <a:ln w="12700">
            <a:noFill/>
            <a:miter lim="800000"/>
            <a:headEnd/>
            <a:tailEnd/>
          </a:ln>
          <a:effectLst/>
        </p:spPr>
        <p:txBody>
          <a:bodyPr wrap="square" lIns="69850" tIns="34925" rIns="69850" bIns="34925">
            <a:spAutoFit/>
          </a:bodyPr>
          <a:lstStyle/>
          <a:p>
            <a:pPr algn="just" defTabSz="514350"/>
            <a:r>
              <a:rPr lang="en-US" altLang="zh-CN" sz="800" dirty="0" smtClean="0">
                <a:solidFill>
                  <a:srgbClr val="000000"/>
                </a:solidFill>
                <a:ea typeface="宋体" pitchFamily="2" charset="-122"/>
              </a:rPr>
              <a:t>  </a:t>
            </a:r>
            <a:fld id="{7C0DB6B0-7895-40CF-B1DA-70AE608BF357}" type="slidenum">
              <a:rPr lang="en-US" altLang="zh-CN" sz="800" smtClean="0">
                <a:solidFill>
                  <a:srgbClr val="000000"/>
                </a:solidFill>
                <a:ea typeface="宋体" pitchFamily="2" charset="-122"/>
              </a:rPr>
              <a:pPr algn="just" defTabSz="514350"/>
              <a:t>‹#›</a:t>
            </a:fld>
            <a:endParaRPr lang="en-US" altLang="zh-CN" sz="800" dirty="0">
              <a:solidFill>
                <a:srgbClr val="000000"/>
              </a:solidFill>
              <a:ea typeface="宋体" pitchFamily="2" charset="-122"/>
            </a:endParaRPr>
          </a:p>
        </p:txBody>
      </p:sp>
      <p:pic>
        <p:nvPicPr>
          <p:cNvPr id="14" name="Picture 17" descr="北大校徽-透明"/>
          <p:cNvPicPr>
            <a:picLocks noChangeAspect="1" noChangeArrowheads="1"/>
          </p:cNvPicPr>
          <p:nvPr userDrawn="1"/>
        </p:nvPicPr>
        <p:blipFill>
          <a:blip r:embed="rId2" cstate="print">
            <a:clrChange>
              <a:clrFrom>
                <a:srgbClr val="FEFEFE"/>
              </a:clrFrom>
              <a:clrTo>
                <a:srgbClr val="FEFEFE">
                  <a:alpha val="0"/>
                </a:srgbClr>
              </a:clrTo>
            </a:clrChange>
          </a:blip>
          <a:srcRect/>
          <a:stretch>
            <a:fillRect/>
          </a:stretch>
        </p:blipFill>
        <p:spPr bwMode="auto">
          <a:xfrm>
            <a:off x="470375" y="125101"/>
            <a:ext cx="315035" cy="31503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grpSp>
        <p:nvGrpSpPr>
          <p:cNvPr id="19" name="组合 18"/>
          <p:cNvGrpSpPr/>
          <p:nvPr userDrawn="1"/>
        </p:nvGrpSpPr>
        <p:grpSpPr>
          <a:xfrm>
            <a:off x="-2375" y="6534150"/>
            <a:ext cx="12192000" cy="20624"/>
            <a:chOff x="314325" y="6000750"/>
            <a:chExt cx="8487075" cy="20624"/>
          </a:xfrm>
        </p:grpSpPr>
        <p:cxnSp>
          <p:nvCxnSpPr>
            <p:cNvPr id="20" name="直接连接符 19"/>
            <p:cNvCxnSpPr/>
            <p:nvPr userDrawn="1"/>
          </p:nvCxnSpPr>
          <p:spPr bwMode="auto">
            <a:xfrm>
              <a:off x="314325" y="6000750"/>
              <a:ext cx="8477250" cy="0"/>
            </a:xfrm>
            <a:prstGeom prst="line">
              <a:avLst/>
            </a:prstGeom>
            <a:solidFill>
              <a:schemeClr val="bg1"/>
            </a:solidFill>
            <a:ln w="12700" cap="flat" cmpd="sng" algn="ctr">
              <a:solidFill>
                <a:schemeClr val="accent6"/>
              </a:solidFill>
              <a:prstDash val="solid"/>
              <a:round/>
              <a:headEnd type="none" w="med" len="med"/>
              <a:tailEnd type="none" w="med" len="med"/>
            </a:ln>
            <a:effectLst/>
          </p:spPr>
        </p:cxnSp>
        <p:cxnSp>
          <p:nvCxnSpPr>
            <p:cNvPr id="21" name="直接连接符 20"/>
            <p:cNvCxnSpPr/>
            <p:nvPr userDrawn="1"/>
          </p:nvCxnSpPr>
          <p:spPr bwMode="auto">
            <a:xfrm>
              <a:off x="3581400" y="6021374"/>
              <a:ext cx="5220000" cy="0"/>
            </a:xfrm>
            <a:prstGeom prst="line">
              <a:avLst/>
            </a:prstGeom>
            <a:solidFill>
              <a:schemeClr val="bg1"/>
            </a:solidFill>
            <a:ln w="38100" cap="flat" cmpd="sng" algn="ctr">
              <a:solidFill>
                <a:schemeClr val="accent6"/>
              </a:solidFill>
              <a:prstDash val="solid"/>
              <a:round/>
              <a:headEnd type="none" w="med" len="med"/>
              <a:tailEnd type="none" w="med" len="med"/>
            </a:ln>
            <a:effectLst/>
          </p:spPr>
        </p:cxnSp>
      </p:grpSp>
      <p:sp>
        <p:nvSpPr>
          <p:cNvPr id="14" name="Rectangle 3"/>
          <p:cNvSpPr>
            <a:spLocks noChangeArrowheads="1"/>
          </p:cNvSpPr>
          <p:nvPr userDrawn="1"/>
        </p:nvSpPr>
        <p:spPr bwMode="auto">
          <a:xfrm>
            <a:off x="335360" y="6543304"/>
            <a:ext cx="7196162" cy="193643"/>
          </a:xfrm>
          <a:prstGeom prst="rect">
            <a:avLst/>
          </a:prstGeom>
          <a:noFill/>
          <a:ln w="12700">
            <a:noFill/>
            <a:miter lim="800000"/>
            <a:headEnd/>
            <a:tailEnd/>
          </a:ln>
          <a:effectLst/>
        </p:spPr>
        <p:txBody>
          <a:bodyPr wrap="square" lIns="69850" tIns="34925" rIns="69850" bIns="34925">
            <a:spAutoFit/>
          </a:bodyPr>
          <a:lstStyle/>
          <a:p>
            <a:pPr algn="just" defTabSz="514350"/>
            <a:r>
              <a:rPr lang="en-US" altLang="zh-CN" sz="800" b="0" dirty="0" smtClean="0">
                <a:ea typeface="宋体" pitchFamily="2" charset="-122"/>
              </a:rPr>
              <a:t>Learning</a:t>
            </a:r>
            <a:r>
              <a:rPr lang="en-US" altLang="zh-CN" sz="800" b="0" baseline="0" dirty="0" smtClean="0">
                <a:ea typeface="宋体" pitchFamily="2" charset="-122"/>
              </a:rPr>
              <a:t> Object-Centric Transformation for Video Prediction</a:t>
            </a:r>
            <a:endParaRPr lang="en-US" altLang="zh-CN" sz="800" b="0" dirty="0">
              <a:ea typeface="宋体" pitchFamily="2" charset="-122"/>
            </a:endParaRPr>
          </a:p>
        </p:txBody>
      </p:sp>
      <p:sp>
        <p:nvSpPr>
          <p:cNvPr id="11" name="Rectangle 3"/>
          <p:cNvSpPr>
            <a:spLocks noChangeArrowheads="1"/>
          </p:cNvSpPr>
          <p:nvPr userDrawn="1"/>
        </p:nvSpPr>
        <p:spPr bwMode="auto">
          <a:xfrm>
            <a:off x="11541605" y="6579350"/>
            <a:ext cx="360040" cy="193643"/>
          </a:xfrm>
          <a:prstGeom prst="rect">
            <a:avLst/>
          </a:prstGeom>
          <a:noFill/>
          <a:ln w="12700">
            <a:noFill/>
            <a:miter lim="800000"/>
            <a:headEnd/>
            <a:tailEnd/>
          </a:ln>
          <a:effectLst/>
        </p:spPr>
        <p:txBody>
          <a:bodyPr wrap="square" lIns="69850" tIns="34925" rIns="69850" bIns="34925">
            <a:spAutoFit/>
          </a:bodyPr>
          <a:lstStyle/>
          <a:p>
            <a:pPr algn="just" defTabSz="514350"/>
            <a:r>
              <a:rPr lang="en-US" altLang="zh-CN" sz="800" dirty="0" smtClean="0">
                <a:solidFill>
                  <a:srgbClr val="000000"/>
                </a:solidFill>
                <a:ea typeface="宋体" pitchFamily="2" charset="-122"/>
              </a:rPr>
              <a:t>  </a:t>
            </a:r>
            <a:fld id="{7C0DB6B0-7895-40CF-B1DA-70AE608BF357}" type="slidenum">
              <a:rPr lang="en-US" altLang="zh-CN" sz="800" smtClean="0">
                <a:solidFill>
                  <a:srgbClr val="000000"/>
                </a:solidFill>
                <a:ea typeface="宋体" pitchFamily="2" charset="-122"/>
              </a:rPr>
              <a:pPr algn="just" defTabSz="514350"/>
              <a:t>‹#›</a:t>
            </a:fld>
            <a:endParaRPr lang="en-US" altLang="zh-CN" sz="800" dirty="0">
              <a:solidFill>
                <a:srgbClr val="000000"/>
              </a:solidFill>
              <a:ea typeface="宋体" pitchFamily="2" charset="-122"/>
            </a:endParaRPr>
          </a:p>
        </p:txBody>
      </p:sp>
      <p:sp>
        <p:nvSpPr>
          <p:cNvPr id="15" name="内容占位符 2"/>
          <p:cNvSpPr>
            <a:spLocks noGrp="1"/>
          </p:cNvSpPr>
          <p:nvPr userDrawn="1">
            <p:ph idx="11"/>
          </p:nvPr>
        </p:nvSpPr>
        <p:spPr>
          <a:xfrm>
            <a:off x="335362" y="548680"/>
            <a:ext cx="11461751" cy="513527"/>
          </a:xfrm>
          <a:prstGeom prst="rect">
            <a:avLst/>
          </a:prstGeom>
        </p:spPr>
        <p:txBody>
          <a:bodyPr/>
          <a:lstStyle>
            <a:lvl1pPr marL="0" indent="0">
              <a:buNone/>
              <a:defRPr sz="3200">
                <a:solidFill>
                  <a:srgbClr val="0033CC"/>
                </a:solidFill>
                <a:latin typeface="+mj-lt"/>
                <a:ea typeface="+mj-ea"/>
              </a:defRPr>
            </a:lvl1pPr>
            <a:lvl2pPr>
              <a:defRPr>
                <a:latin typeface="+mj-lt"/>
              </a:defRPr>
            </a:lvl2pPr>
            <a:lvl3pPr>
              <a:defRPr>
                <a:latin typeface="+mj-lt"/>
              </a:defRPr>
            </a:lvl3pPr>
          </a:lstStyle>
          <a:p>
            <a:pPr lvl="0"/>
            <a:r>
              <a:rPr lang="zh-CN" altLang="en-US" dirty="0" smtClean="0"/>
              <a:t>单击此处编辑母版文本样式</a:t>
            </a:r>
          </a:p>
        </p:txBody>
      </p:sp>
      <p:sp>
        <p:nvSpPr>
          <p:cNvPr id="22" name="标题 1"/>
          <p:cNvSpPr>
            <a:spLocks noGrp="1"/>
          </p:cNvSpPr>
          <p:nvPr userDrawn="1">
            <p:ph type="title"/>
          </p:nvPr>
        </p:nvSpPr>
        <p:spPr>
          <a:xfrm>
            <a:off x="290355" y="98630"/>
            <a:ext cx="11521280" cy="372116"/>
          </a:xfrm>
          <a:prstGeom prst="rect">
            <a:avLst/>
          </a:prstGeom>
        </p:spPr>
        <p:txBody>
          <a:bodyPr anchor="ctr"/>
          <a:lstStyle>
            <a:lvl1pPr algn="r">
              <a:defRPr sz="1800"/>
            </a:lvl1pPr>
          </a:lstStyle>
          <a:p>
            <a:r>
              <a:rPr lang="zh-CN" altLang="en-US" dirty="0" smtClean="0"/>
              <a:t>单击此处编辑母版标题样式</a:t>
            </a:r>
            <a:endParaRPr lang="zh-CN" altLang="en-US" dirty="0"/>
          </a:p>
        </p:txBody>
      </p:sp>
      <p:grpSp>
        <p:nvGrpSpPr>
          <p:cNvPr id="23" name="Group 22"/>
          <p:cNvGrpSpPr/>
          <p:nvPr userDrawn="1"/>
        </p:nvGrpSpPr>
        <p:grpSpPr>
          <a:xfrm>
            <a:off x="0" y="458670"/>
            <a:ext cx="12192000" cy="18315"/>
            <a:chOff x="0" y="593685"/>
            <a:chExt cx="9144000" cy="18315"/>
          </a:xfrm>
        </p:grpSpPr>
        <p:cxnSp>
          <p:nvCxnSpPr>
            <p:cNvPr id="24" name="直接连接符 19"/>
            <p:cNvCxnSpPr/>
            <p:nvPr userDrawn="1"/>
          </p:nvCxnSpPr>
          <p:spPr bwMode="auto">
            <a:xfrm>
              <a:off x="0" y="593685"/>
              <a:ext cx="9144000" cy="0"/>
            </a:xfrm>
            <a:prstGeom prst="line">
              <a:avLst/>
            </a:prstGeom>
            <a:solidFill>
              <a:schemeClr val="bg1"/>
            </a:solidFill>
            <a:ln w="12700" cap="flat" cmpd="sng" algn="ctr">
              <a:solidFill>
                <a:schemeClr val="accent6"/>
              </a:solidFill>
              <a:prstDash val="solid"/>
              <a:round/>
              <a:headEnd type="none" w="med" len="med"/>
              <a:tailEnd type="none" w="med" len="med"/>
            </a:ln>
            <a:effectLst/>
          </p:spPr>
        </p:cxnSp>
        <p:cxnSp>
          <p:nvCxnSpPr>
            <p:cNvPr id="25" name="直接连接符 20"/>
            <p:cNvCxnSpPr/>
            <p:nvPr userDrawn="1"/>
          </p:nvCxnSpPr>
          <p:spPr bwMode="auto">
            <a:xfrm flipV="1">
              <a:off x="0" y="612000"/>
              <a:ext cx="5436000" cy="0"/>
            </a:xfrm>
            <a:prstGeom prst="line">
              <a:avLst/>
            </a:prstGeom>
            <a:solidFill>
              <a:schemeClr val="bg1"/>
            </a:solidFill>
            <a:ln w="38100" cap="flat" cmpd="sng" algn="ctr">
              <a:solidFill>
                <a:schemeClr val="accent6"/>
              </a:solidFill>
              <a:prstDash val="solid"/>
              <a:round/>
              <a:headEnd type="none" w="med" len="med"/>
              <a:tailEnd type="none" w="med" len="med"/>
            </a:ln>
            <a:effectLst/>
          </p:spPr>
        </p:cxnSp>
      </p:grpSp>
      <p:pic>
        <p:nvPicPr>
          <p:cNvPr id="13" name="Picture 17" descr="北大校徽-透明"/>
          <p:cNvPicPr>
            <a:picLocks noChangeAspect="1" noChangeArrowheads="1"/>
          </p:cNvPicPr>
          <p:nvPr userDrawn="1"/>
        </p:nvPicPr>
        <p:blipFill>
          <a:blip r:embed="rId2" cstate="print">
            <a:clrChange>
              <a:clrFrom>
                <a:srgbClr val="FEFEFE"/>
              </a:clrFrom>
              <a:clrTo>
                <a:srgbClr val="FEFEFE">
                  <a:alpha val="0"/>
                </a:srgbClr>
              </a:clrTo>
            </a:clrChange>
          </a:blip>
          <a:srcRect/>
          <a:stretch>
            <a:fillRect/>
          </a:stretch>
        </p:blipFill>
        <p:spPr bwMode="auto">
          <a:xfrm>
            <a:off x="425370" y="125101"/>
            <a:ext cx="315035" cy="315035"/>
          </a:xfrm>
          <a:prstGeom prst="rect">
            <a:avLst/>
          </a:prstGeom>
          <a:noFill/>
          <a:ln w="9525">
            <a:noFill/>
            <a:miter lim="800000"/>
            <a:headEnd/>
            <a:tailEnd/>
          </a:ln>
        </p:spPr>
      </p:pic>
    </p:spTree>
    <p:extLst>
      <p:ext uri="{BB962C8B-B14F-4D97-AF65-F5344CB8AC3E}">
        <p14:creationId xmlns:p14="http://schemas.microsoft.com/office/powerpoint/2010/main" val="73507469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3" r:id="rId2"/>
    <p:sldLayoutId id="2147483667" r:id="rId3"/>
    <p:sldLayoutId id="2147483673" r:id="rId4"/>
    <p:sldLayoutId id="2147483672" r:id="rId5"/>
    <p:sldLayoutId id="2147483680" r:id="rId6"/>
  </p:sldLayoutIdLst>
  <p:transition/>
  <p:timing>
    <p:tnLst>
      <p:par>
        <p:cTn id="1" dur="indefinite" restart="never" nodeType="tmRoot"/>
      </p:par>
    </p:tnLst>
  </p:timing>
  <p:hf sldNum="0" hd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Narrow" pitchFamily="34" charset="0"/>
          <a:ea typeface="黑体" pitchFamily="2" charset="-122"/>
        </a:defRPr>
      </a:lvl2pPr>
      <a:lvl3pPr algn="l" rtl="0" eaLnBrk="0" fontAlgn="base" hangingPunct="0">
        <a:spcBef>
          <a:spcPct val="0"/>
        </a:spcBef>
        <a:spcAft>
          <a:spcPct val="0"/>
        </a:spcAft>
        <a:defRPr sz="3200">
          <a:solidFill>
            <a:schemeClr val="tx2"/>
          </a:solidFill>
          <a:latin typeface="Arial Narrow" pitchFamily="34" charset="0"/>
          <a:ea typeface="黑体" pitchFamily="2" charset="-122"/>
        </a:defRPr>
      </a:lvl3pPr>
      <a:lvl4pPr algn="l" rtl="0" eaLnBrk="0" fontAlgn="base" hangingPunct="0">
        <a:spcBef>
          <a:spcPct val="0"/>
        </a:spcBef>
        <a:spcAft>
          <a:spcPct val="0"/>
        </a:spcAft>
        <a:defRPr sz="3200">
          <a:solidFill>
            <a:schemeClr val="tx2"/>
          </a:solidFill>
          <a:latin typeface="Arial Narrow" pitchFamily="34" charset="0"/>
          <a:ea typeface="黑体" pitchFamily="2" charset="-122"/>
        </a:defRPr>
      </a:lvl4pPr>
      <a:lvl5pPr algn="l" rtl="0" eaLnBrk="0" fontAlgn="base" hangingPunct="0">
        <a:spcBef>
          <a:spcPct val="0"/>
        </a:spcBef>
        <a:spcAft>
          <a:spcPct val="0"/>
        </a:spcAft>
        <a:defRPr sz="3200">
          <a:solidFill>
            <a:schemeClr val="tx2"/>
          </a:solidFill>
          <a:latin typeface="Arial Narrow" pitchFamily="34" charset="0"/>
          <a:ea typeface="黑体" pitchFamily="2" charset="-122"/>
        </a:defRPr>
      </a:lvl5pPr>
      <a:lvl6pPr marL="457200" algn="l" rtl="0" fontAlgn="base">
        <a:spcBef>
          <a:spcPct val="0"/>
        </a:spcBef>
        <a:spcAft>
          <a:spcPct val="0"/>
        </a:spcAft>
        <a:defRPr sz="3800">
          <a:solidFill>
            <a:schemeClr val="tx2"/>
          </a:solidFill>
          <a:latin typeface="Times New Roman" pitchFamily="18" charset="0"/>
          <a:ea typeface="黑体" pitchFamily="2" charset="-122"/>
        </a:defRPr>
      </a:lvl6pPr>
      <a:lvl7pPr marL="914400" algn="l" rtl="0" fontAlgn="base">
        <a:spcBef>
          <a:spcPct val="0"/>
        </a:spcBef>
        <a:spcAft>
          <a:spcPct val="0"/>
        </a:spcAft>
        <a:defRPr sz="3800">
          <a:solidFill>
            <a:schemeClr val="tx2"/>
          </a:solidFill>
          <a:latin typeface="Times New Roman" pitchFamily="18" charset="0"/>
          <a:ea typeface="黑体" pitchFamily="2" charset="-122"/>
        </a:defRPr>
      </a:lvl7pPr>
      <a:lvl8pPr marL="1371600" algn="l" rtl="0" fontAlgn="base">
        <a:spcBef>
          <a:spcPct val="0"/>
        </a:spcBef>
        <a:spcAft>
          <a:spcPct val="0"/>
        </a:spcAft>
        <a:defRPr sz="3800">
          <a:solidFill>
            <a:schemeClr val="tx2"/>
          </a:solidFill>
          <a:latin typeface="Times New Roman" pitchFamily="18" charset="0"/>
          <a:ea typeface="黑体" pitchFamily="2" charset="-122"/>
        </a:defRPr>
      </a:lvl8pPr>
      <a:lvl9pPr marL="1828800" algn="l" rtl="0" fontAlgn="base">
        <a:spcBef>
          <a:spcPct val="0"/>
        </a:spcBef>
        <a:spcAft>
          <a:spcPct val="0"/>
        </a:spcAft>
        <a:defRPr sz="3800">
          <a:solidFill>
            <a:schemeClr val="tx2"/>
          </a:solidFill>
          <a:latin typeface="Times New Roman" pitchFamily="18" charset="0"/>
          <a:ea typeface="黑体" pitchFamily="2" charset="-122"/>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24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p"/>
        <a:defRPr sz="24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sz="1600">
          <a:solidFill>
            <a:schemeClr val="tx1"/>
          </a:solidFill>
          <a:latin typeface="+mn-lt"/>
          <a:ea typeface="+mn-ea"/>
        </a:defRPr>
      </a:lvl4pPr>
      <a:lvl5pPr marL="2093913" indent="-3984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ea typeface="+mn-ea"/>
        </a:defRPr>
      </a:lvl5pPr>
      <a:lvl6pPr marL="25511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6pPr>
      <a:lvl7pPr marL="30083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7pPr>
      <a:lvl8pPr marL="34655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8pPr>
      <a:lvl9pPr marL="39227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gif"/><Relationship Id="rId3" Type="http://schemas.openxmlformats.org/officeDocument/2006/relationships/image" Target="../media/image28.emf"/><Relationship Id="rId7" Type="http://schemas.openxmlformats.org/officeDocument/2006/relationships/image" Target="../media/image32.gif"/><Relationship Id="rId12" Type="http://schemas.openxmlformats.org/officeDocument/2006/relationships/image" Target="../media/image37.gif"/><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1.gif"/><Relationship Id="rId11" Type="http://schemas.openxmlformats.org/officeDocument/2006/relationships/image" Target="../media/image36.gif"/><Relationship Id="rId5" Type="http://schemas.openxmlformats.org/officeDocument/2006/relationships/image" Target="../media/image30.gif"/><Relationship Id="rId15" Type="http://schemas.openxmlformats.org/officeDocument/2006/relationships/image" Target="../media/image40.gif"/><Relationship Id="rId10" Type="http://schemas.openxmlformats.org/officeDocument/2006/relationships/image" Target="../media/image35.gif"/><Relationship Id="rId4" Type="http://schemas.openxmlformats.org/officeDocument/2006/relationships/image" Target="../media/image29.gif"/><Relationship Id="rId9" Type="http://schemas.openxmlformats.org/officeDocument/2006/relationships/image" Target="../media/image34.gif"/><Relationship Id="rId14" Type="http://schemas.openxmlformats.org/officeDocument/2006/relationships/image" Target="../media/image39.gif"/></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21" Type="http://schemas.openxmlformats.org/officeDocument/2006/relationships/image" Target="../media/image59.gif"/><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notesSlide" Target="../notesSlides/notesSlide17.xml"/><Relationship Id="rId16" Type="http://schemas.openxmlformats.org/officeDocument/2006/relationships/image" Target="../media/image54.png"/><Relationship Id="rId20" Type="http://schemas.openxmlformats.org/officeDocument/2006/relationships/image" Target="../media/image58.gif"/><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gif"/><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gif"/></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3" Type="http://schemas.openxmlformats.org/officeDocument/2006/relationships/image" Target="../media/image61.gif"/><Relationship Id="rId21" Type="http://schemas.openxmlformats.org/officeDocument/2006/relationships/image" Target="../media/image79.gif"/><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18.xml"/><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5.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19" Type="http://schemas.openxmlformats.org/officeDocument/2006/relationships/image" Target="../media/image77.png"/><Relationship Id="rId4" Type="http://schemas.openxmlformats.org/officeDocument/2006/relationships/image" Target="../media/image62.gif"/><Relationship Id="rId9" Type="http://schemas.openxmlformats.org/officeDocument/2006/relationships/image" Target="../media/image67.png"/><Relationship Id="rId14" Type="http://schemas.openxmlformats.org/officeDocument/2006/relationships/image" Target="../media/image72.png"/><Relationship Id="rId22" Type="http://schemas.openxmlformats.org/officeDocument/2006/relationships/image" Target="../media/image80.gif"/></Relationships>
</file>

<file path=ppt/slides/_rels/slide19.xml.rels><?xml version="1.0" encoding="UTF-8" standalone="yes"?>
<Relationships xmlns="http://schemas.openxmlformats.org/package/2006/relationships"><Relationship Id="rId8" Type="http://schemas.openxmlformats.org/officeDocument/2006/relationships/image" Target="../media/image86.gif"/><Relationship Id="rId13" Type="http://schemas.openxmlformats.org/officeDocument/2006/relationships/image" Target="../media/image91.png"/><Relationship Id="rId18" Type="http://schemas.openxmlformats.org/officeDocument/2006/relationships/image" Target="../media/image96.png"/><Relationship Id="rId3" Type="http://schemas.openxmlformats.org/officeDocument/2006/relationships/image" Target="../media/image81.png"/><Relationship Id="rId21" Type="http://schemas.openxmlformats.org/officeDocument/2006/relationships/image" Target="../media/image99.png"/><Relationship Id="rId7" Type="http://schemas.openxmlformats.org/officeDocument/2006/relationships/image" Target="../media/image85.png"/><Relationship Id="rId12" Type="http://schemas.openxmlformats.org/officeDocument/2006/relationships/image" Target="../media/image90.png"/><Relationship Id="rId17" Type="http://schemas.openxmlformats.org/officeDocument/2006/relationships/image" Target="../media/image95.png"/><Relationship Id="rId2" Type="http://schemas.openxmlformats.org/officeDocument/2006/relationships/notesSlide" Target="../notesSlides/notesSlide19.xml"/><Relationship Id="rId16" Type="http://schemas.openxmlformats.org/officeDocument/2006/relationships/image" Target="../media/image94.png"/><Relationship Id="rId20" Type="http://schemas.openxmlformats.org/officeDocument/2006/relationships/image" Target="../media/image98.png"/><Relationship Id="rId1" Type="http://schemas.openxmlformats.org/officeDocument/2006/relationships/slideLayout" Target="../slideLayouts/slideLayout5.xml"/><Relationship Id="rId6" Type="http://schemas.openxmlformats.org/officeDocument/2006/relationships/image" Target="../media/image84.png"/><Relationship Id="rId11" Type="http://schemas.openxmlformats.org/officeDocument/2006/relationships/image" Target="../media/image89.png"/><Relationship Id="rId24" Type="http://schemas.openxmlformats.org/officeDocument/2006/relationships/image" Target="../media/image102.png"/><Relationship Id="rId5" Type="http://schemas.openxmlformats.org/officeDocument/2006/relationships/image" Target="../media/image83.png"/><Relationship Id="rId15" Type="http://schemas.openxmlformats.org/officeDocument/2006/relationships/image" Target="../media/image93.png"/><Relationship Id="rId23" Type="http://schemas.openxmlformats.org/officeDocument/2006/relationships/image" Target="../media/image101.gif"/><Relationship Id="rId10" Type="http://schemas.openxmlformats.org/officeDocument/2006/relationships/image" Target="../media/image88.gif"/><Relationship Id="rId19" Type="http://schemas.openxmlformats.org/officeDocument/2006/relationships/image" Target="../media/image97.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 Id="rId22" Type="http://schemas.openxmlformats.org/officeDocument/2006/relationships/image" Target="../media/image100.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3" Type="http://schemas.openxmlformats.org/officeDocument/2006/relationships/image" Target="../media/image111.png"/><Relationship Id="rId18" Type="http://schemas.openxmlformats.org/officeDocument/2006/relationships/image" Target="../media/image115.png"/><Relationship Id="rId26" Type="http://schemas.openxmlformats.org/officeDocument/2006/relationships/image" Target="../media/image122.png"/><Relationship Id="rId39" Type="http://schemas.openxmlformats.org/officeDocument/2006/relationships/image" Target="../media/image133.png"/><Relationship Id="rId21" Type="http://schemas.openxmlformats.org/officeDocument/2006/relationships/image" Target="../media/image83.png"/><Relationship Id="rId34" Type="http://schemas.openxmlformats.org/officeDocument/2006/relationships/image" Target="../media/image128.png"/><Relationship Id="rId7" Type="http://schemas.openxmlformats.org/officeDocument/2006/relationships/image" Target="../media/image106.png"/><Relationship Id="rId12" Type="http://schemas.openxmlformats.org/officeDocument/2006/relationships/image" Target="../media/image110.png"/><Relationship Id="rId17" Type="http://schemas.openxmlformats.org/officeDocument/2006/relationships/image" Target="../media/image114.png"/><Relationship Id="rId25" Type="http://schemas.openxmlformats.org/officeDocument/2006/relationships/image" Target="../media/image121.png"/><Relationship Id="rId33" Type="http://schemas.openxmlformats.org/officeDocument/2006/relationships/image" Target="../media/image85.png"/><Relationship Id="rId38" Type="http://schemas.openxmlformats.org/officeDocument/2006/relationships/image" Target="../media/image132.png"/><Relationship Id="rId2" Type="http://schemas.openxmlformats.org/officeDocument/2006/relationships/notesSlide" Target="../notesSlides/notesSlide20.xml"/><Relationship Id="rId16" Type="http://schemas.openxmlformats.org/officeDocument/2006/relationships/image" Target="../media/image113.png"/><Relationship Id="rId20" Type="http://schemas.openxmlformats.org/officeDocument/2006/relationships/image" Target="../media/image117.png"/><Relationship Id="rId29" Type="http://schemas.openxmlformats.org/officeDocument/2006/relationships/image" Target="../media/image124.png"/><Relationship Id="rId1" Type="http://schemas.openxmlformats.org/officeDocument/2006/relationships/slideLayout" Target="../slideLayouts/slideLayout5.xml"/><Relationship Id="rId6" Type="http://schemas.openxmlformats.org/officeDocument/2006/relationships/image" Target="../media/image105.png"/><Relationship Id="rId11" Type="http://schemas.openxmlformats.org/officeDocument/2006/relationships/image" Target="../media/image109.png"/><Relationship Id="rId24" Type="http://schemas.openxmlformats.org/officeDocument/2006/relationships/image" Target="../media/image120.png"/><Relationship Id="rId32" Type="http://schemas.openxmlformats.org/officeDocument/2006/relationships/image" Target="../media/image127.png"/><Relationship Id="rId37" Type="http://schemas.openxmlformats.org/officeDocument/2006/relationships/image" Target="../media/image131.png"/><Relationship Id="rId5" Type="http://schemas.openxmlformats.org/officeDocument/2006/relationships/image" Target="../media/image104.png"/><Relationship Id="rId15" Type="http://schemas.openxmlformats.org/officeDocument/2006/relationships/image" Target="../media/image82.png"/><Relationship Id="rId23" Type="http://schemas.openxmlformats.org/officeDocument/2006/relationships/image" Target="../media/image119.png"/><Relationship Id="rId28" Type="http://schemas.openxmlformats.org/officeDocument/2006/relationships/image" Target="../media/image123.png"/><Relationship Id="rId36" Type="http://schemas.openxmlformats.org/officeDocument/2006/relationships/image" Target="../media/image130.png"/><Relationship Id="rId10" Type="http://schemas.openxmlformats.org/officeDocument/2006/relationships/image" Target="../media/image108.png"/><Relationship Id="rId19" Type="http://schemas.openxmlformats.org/officeDocument/2006/relationships/image" Target="../media/image116.png"/><Relationship Id="rId31" Type="http://schemas.openxmlformats.org/officeDocument/2006/relationships/image" Target="../media/image126.png"/><Relationship Id="rId4" Type="http://schemas.openxmlformats.org/officeDocument/2006/relationships/image" Target="../media/image103.png"/><Relationship Id="rId9" Type="http://schemas.openxmlformats.org/officeDocument/2006/relationships/image" Target="../media/image81.png"/><Relationship Id="rId14" Type="http://schemas.openxmlformats.org/officeDocument/2006/relationships/image" Target="../media/image112.png"/><Relationship Id="rId22" Type="http://schemas.openxmlformats.org/officeDocument/2006/relationships/image" Target="../media/image118.png"/><Relationship Id="rId27" Type="http://schemas.openxmlformats.org/officeDocument/2006/relationships/image" Target="../media/image84.png"/><Relationship Id="rId30" Type="http://schemas.openxmlformats.org/officeDocument/2006/relationships/image" Target="../media/image125.png"/><Relationship Id="rId35" Type="http://schemas.openxmlformats.org/officeDocument/2006/relationships/image" Target="../media/image129.png"/><Relationship Id="rId8" Type="http://schemas.openxmlformats.org/officeDocument/2006/relationships/image" Target="../media/image107.png"/><Relationship Id="rId3" Type="http://schemas.openxmlformats.org/officeDocument/2006/relationships/image" Target="../media/image8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965430" y="1268760"/>
            <a:ext cx="10261140" cy="11701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altLang="zh-CN" sz="4800" i="0" dirty="0">
                <a:cs typeface="Times New Roman" panose="02020603050405020304" pitchFamily="18" charset="0"/>
              </a:rPr>
              <a:t>Learning Object-Centric Transformation for Video Prediction</a:t>
            </a:r>
            <a:endParaRPr lang="zh-CN" altLang="en-US" sz="4800" i="0" kern="0" dirty="0">
              <a:solidFill>
                <a:schemeClr val="tx2"/>
              </a:solidFill>
            </a:endParaRPr>
          </a:p>
        </p:txBody>
      </p:sp>
      <p:sp>
        <p:nvSpPr>
          <p:cNvPr id="6" name="Rectangle 2"/>
          <p:cNvSpPr txBox="1">
            <a:spLocks noChangeArrowheads="1"/>
          </p:cNvSpPr>
          <p:nvPr/>
        </p:nvSpPr>
        <p:spPr bwMode="auto">
          <a:xfrm>
            <a:off x="1612915" y="4014065"/>
            <a:ext cx="9118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990000"/>
                </a:solidFill>
                <a:latin typeface="+mj-lt"/>
                <a:ea typeface="+mj-ea"/>
                <a:cs typeface="+mj-cs"/>
              </a:defRPr>
            </a:lvl1pPr>
            <a:lvl2pPr algn="ctr" rtl="0" eaLnBrk="0" fontAlgn="base" hangingPunct="0">
              <a:spcBef>
                <a:spcPct val="0"/>
              </a:spcBef>
              <a:spcAft>
                <a:spcPct val="0"/>
              </a:spcAft>
              <a:defRPr sz="4400">
                <a:solidFill>
                  <a:srgbClr val="990000"/>
                </a:solidFill>
                <a:latin typeface="Arial" charset="0"/>
                <a:ea typeface="黑体" pitchFamily="2" charset="-122"/>
              </a:defRPr>
            </a:lvl2pPr>
            <a:lvl3pPr algn="ctr" rtl="0" eaLnBrk="0" fontAlgn="base" hangingPunct="0">
              <a:spcBef>
                <a:spcPct val="0"/>
              </a:spcBef>
              <a:spcAft>
                <a:spcPct val="0"/>
              </a:spcAft>
              <a:defRPr sz="4400">
                <a:solidFill>
                  <a:srgbClr val="990000"/>
                </a:solidFill>
                <a:latin typeface="Arial" charset="0"/>
                <a:ea typeface="黑体" pitchFamily="2" charset="-122"/>
              </a:defRPr>
            </a:lvl3pPr>
            <a:lvl4pPr algn="ctr" rtl="0" eaLnBrk="0" fontAlgn="base" hangingPunct="0">
              <a:spcBef>
                <a:spcPct val="0"/>
              </a:spcBef>
              <a:spcAft>
                <a:spcPct val="0"/>
              </a:spcAft>
              <a:defRPr sz="4400">
                <a:solidFill>
                  <a:srgbClr val="990000"/>
                </a:solidFill>
                <a:latin typeface="Arial" charset="0"/>
                <a:ea typeface="黑体" pitchFamily="2" charset="-122"/>
              </a:defRPr>
            </a:lvl4pPr>
            <a:lvl5pPr algn="ctr" rtl="0" eaLnBrk="0" fontAlgn="base" hangingPunct="0">
              <a:spcBef>
                <a:spcPct val="0"/>
              </a:spcBef>
              <a:spcAft>
                <a:spcPct val="0"/>
              </a:spcAft>
              <a:defRPr sz="4400">
                <a:solidFill>
                  <a:srgbClr val="990000"/>
                </a:solidFill>
                <a:latin typeface="Arial" charset="0"/>
                <a:ea typeface="黑体" pitchFamily="2" charset="-122"/>
              </a:defRPr>
            </a:lvl5pPr>
            <a:lvl6pPr marL="457200" algn="ctr" rtl="0" fontAlgn="base">
              <a:spcBef>
                <a:spcPct val="0"/>
              </a:spcBef>
              <a:spcAft>
                <a:spcPct val="0"/>
              </a:spcAft>
              <a:defRPr sz="4400">
                <a:solidFill>
                  <a:srgbClr val="990000"/>
                </a:solidFill>
                <a:latin typeface="Arial" charset="0"/>
                <a:ea typeface="黑体" pitchFamily="2" charset="-122"/>
              </a:defRPr>
            </a:lvl6pPr>
            <a:lvl7pPr marL="914400" algn="ctr" rtl="0" fontAlgn="base">
              <a:spcBef>
                <a:spcPct val="0"/>
              </a:spcBef>
              <a:spcAft>
                <a:spcPct val="0"/>
              </a:spcAft>
              <a:defRPr sz="4400">
                <a:solidFill>
                  <a:srgbClr val="990000"/>
                </a:solidFill>
                <a:latin typeface="Arial" charset="0"/>
                <a:ea typeface="黑体" pitchFamily="2" charset="-122"/>
              </a:defRPr>
            </a:lvl7pPr>
            <a:lvl8pPr marL="1371600" algn="ctr" rtl="0" fontAlgn="base">
              <a:spcBef>
                <a:spcPct val="0"/>
              </a:spcBef>
              <a:spcAft>
                <a:spcPct val="0"/>
              </a:spcAft>
              <a:defRPr sz="4400">
                <a:solidFill>
                  <a:srgbClr val="990000"/>
                </a:solidFill>
                <a:latin typeface="Arial" charset="0"/>
                <a:ea typeface="黑体" pitchFamily="2" charset="-122"/>
              </a:defRPr>
            </a:lvl8pPr>
            <a:lvl9pPr marL="1828800" algn="ctr" rtl="0" fontAlgn="base">
              <a:spcBef>
                <a:spcPct val="0"/>
              </a:spcBef>
              <a:spcAft>
                <a:spcPct val="0"/>
              </a:spcAft>
              <a:defRPr sz="4400">
                <a:solidFill>
                  <a:srgbClr val="990000"/>
                </a:solidFill>
                <a:latin typeface="Arial" charset="0"/>
                <a:ea typeface="黑体" pitchFamily="2" charset="-122"/>
              </a:defRPr>
            </a:lvl9pPr>
          </a:lstStyle>
          <a:p>
            <a:pPr eaLnBrk="1" hangingPunct="1"/>
            <a:r>
              <a:rPr lang="en-US" altLang="zh-CN" sz="2000" i="0" kern="0" dirty="0" err="1" smtClean="0">
                <a:solidFill>
                  <a:schemeClr val="tx1"/>
                </a:solidFill>
                <a:latin typeface="Times New Roman" panose="02020603050405020304" pitchFamily="18" charset="0"/>
                <a:cs typeface="Times New Roman" panose="02020603050405020304" pitchFamily="18" charset="0"/>
              </a:rPr>
              <a:t>Xiongtao</a:t>
            </a:r>
            <a:r>
              <a:rPr lang="en-US" altLang="zh-CN" sz="2000" i="0" kern="0" dirty="0" smtClean="0">
                <a:solidFill>
                  <a:schemeClr val="tx1"/>
                </a:solidFill>
                <a:latin typeface="Times New Roman" panose="02020603050405020304" pitchFamily="18" charset="0"/>
                <a:cs typeface="Times New Roman" panose="02020603050405020304" pitchFamily="18" charset="0"/>
              </a:rPr>
              <a:t> Chen, Wenmin Wang*, </a:t>
            </a:r>
            <a:r>
              <a:rPr lang="en-US" altLang="zh-CN" sz="2000" i="0" kern="0" dirty="0" err="1" smtClean="0">
                <a:solidFill>
                  <a:schemeClr val="tx1"/>
                </a:solidFill>
                <a:latin typeface="Times New Roman" panose="02020603050405020304" pitchFamily="18" charset="0"/>
                <a:cs typeface="Times New Roman" panose="02020603050405020304" pitchFamily="18" charset="0"/>
              </a:rPr>
              <a:t>Jinzhuo</a:t>
            </a:r>
            <a:r>
              <a:rPr lang="en-US" altLang="zh-CN" sz="2000" i="0" kern="0" dirty="0" smtClean="0">
                <a:solidFill>
                  <a:schemeClr val="tx1"/>
                </a:solidFill>
                <a:latin typeface="Times New Roman" panose="02020603050405020304" pitchFamily="18" charset="0"/>
                <a:cs typeface="Times New Roman" panose="02020603050405020304" pitchFamily="18" charset="0"/>
              </a:rPr>
              <a:t> Wang, </a:t>
            </a:r>
            <a:r>
              <a:rPr lang="en-US" altLang="zh-CN" sz="2000" i="0" kern="0" dirty="0" err="1" smtClean="0">
                <a:solidFill>
                  <a:schemeClr val="tx1"/>
                </a:solidFill>
                <a:latin typeface="Times New Roman" panose="02020603050405020304" pitchFamily="18" charset="0"/>
                <a:cs typeface="Times New Roman" panose="02020603050405020304" pitchFamily="18" charset="0"/>
              </a:rPr>
              <a:t>Weimian</a:t>
            </a:r>
            <a:r>
              <a:rPr lang="en-US" altLang="zh-CN" sz="2000" i="0" kern="0" dirty="0" smtClean="0">
                <a:solidFill>
                  <a:schemeClr val="tx1"/>
                </a:solidFill>
                <a:latin typeface="Times New Roman" panose="02020603050405020304" pitchFamily="18" charset="0"/>
                <a:cs typeface="Times New Roman" panose="02020603050405020304" pitchFamily="18" charset="0"/>
              </a:rPr>
              <a:t> Li</a:t>
            </a:r>
          </a:p>
          <a:p>
            <a:pPr eaLnBrk="1" hangingPunct="1"/>
            <a:endParaRPr lang="en-US" altLang="zh-CN" sz="2000" i="0" kern="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077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p:txBody>
          <a:bodyPr/>
          <a:lstStyle/>
          <a:p>
            <a:endParaRPr lang="en-US" sz="2400" dirty="0">
              <a:solidFill>
                <a:srgbClr val="0033CC"/>
              </a:solidFill>
              <a:cs typeface="+mn-cs"/>
            </a:endParaRPr>
          </a:p>
        </p:txBody>
      </p:sp>
      <p:sp>
        <p:nvSpPr>
          <p:cNvPr id="3" name="内容占位符 5"/>
          <p:cNvSpPr>
            <a:spLocks noGrp="1"/>
          </p:cNvSpPr>
          <p:nvPr>
            <p:ph idx="4294967295"/>
          </p:nvPr>
        </p:nvSpPr>
        <p:spPr>
          <a:xfrm>
            <a:off x="394889" y="503675"/>
            <a:ext cx="11461751" cy="513527"/>
          </a:xfrm>
          <a:prstGeom prst="rect">
            <a:avLst/>
          </a:prstGeom>
        </p:spPr>
        <p:txBody>
          <a:bodyPr/>
          <a:lstStyle/>
          <a:p>
            <a:pPr marL="0" indent="0">
              <a:buClr>
                <a:schemeClr val="accent2"/>
              </a:buClr>
              <a:buNone/>
            </a:pPr>
            <a:r>
              <a:rPr lang="en-US" altLang="zh-CN" sz="3200" dirty="0" smtClean="0">
                <a:solidFill>
                  <a:srgbClr val="0033CC"/>
                </a:solidFill>
                <a:latin typeface="Times New Roman" panose="02020603050405020304" pitchFamily="18" charset="0"/>
                <a:cs typeface="Times New Roman" panose="02020603050405020304" pitchFamily="18" charset="0"/>
              </a:rPr>
              <a:t>Network Structure</a:t>
            </a:r>
            <a:endParaRPr lang="en-US" altLang="zh-CN" sz="3200" dirty="0">
              <a:solidFill>
                <a:srgbClr val="0033CC"/>
              </a:solidFill>
              <a:latin typeface="Times New Roman" panose="02020603050405020304" pitchFamily="18" charset="0"/>
              <a:cs typeface="Times New Roman" panose="02020603050405020304" pitchFamily="18" charset="0"/>
            </a:endParaRPr>
          </a:p>
        </p:txBody>
      </p:sp>
      <p:sp>
        <p:nvSpPr>
          <p:cNvPr id="4" name="矩形 3"/>
          <p:cNvSpPr/>
          <p:nvPr/>
        </p:nvSpPr>
        <p:spPr>
          <a:xfrm>
            <a:off x="380365" y="1077125"/>
            <a:ext cx="9721080" cy="461665"/>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Recurrent connected</a:t>
            </a:r>
            <a:endParaRPr lang="zh-CN" altLang="en-US" sz="2400" i="0" dirty="0">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3600" y="2487103"/>
            <a:ext cx="1223397" cy="933385"/>
          </a:xfrm>
          <a:prstGeom prst="rect">
            <a:avLst/>
          </a:prstGeom>
          <a:ln w="19050">
            <a:solidFill>
              <a:schemeClr val="tx1"/>
            </a:solidFill>
          </a:ln>
        </p:spPr>
      </p:pic>
      <p:cxnSp>
        <p:nvCxnSpPr>
          <p:cNvPr id="6" name="直接箭头连接符 5"/>
          <p:cNvCxnSpPr/>
          <p:nvPr/>
        </p:nvCxnSpPr>
        <p:spPr>
          <a:xfrm flipV="1">
            <a:off x="3428478" y="5085777"/>
            <a:ext cx="525857" cy="5089"/>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 name="直接箭头连接符 7"/>
          <p:cNvCxnSpPr/>
          <p:nvPr/>
        </p:nvCxnSpPr>
        <p:spPr>
          <a:xfrm>
            <a:off x="3429000" y="2984781"/>
            <a:ext cx="515798" cy="1"/>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grpSp>
        <p:nvGrpSpPr>
          <p:cNvPr id="9" name="组合 8"/>
          <p:cNvGrpSpPr/>
          <p:nvPr/>
        </p:nvGrpSpPr>
        <p:grpSpPr>
          <a:xfrm>
            <a:off x="914400" y="4069767"/>
            <a:ext cx="1601851" cy="1342538"/>
            <a:chOff x="914400" y="4524862"/>
            <a:chExt cx="1601851" cy="1342538"/>
          </a:xfrm>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4524862"/>
              <a:ext cx="1417189" cy="1062891"/>
            </a:xfrm>
            <a:prstGeom prst="rect">
              <a:avLst/>
            </a:prstGeom>
            <a:ln w="19050">
              <a:solidFill>
                <a:schemeClr val="tx1"/>
              </a:solidFill>
            </a:ln>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4677262"/>
              <a:ext cx="1417189" cy="1062891"/>
            </a:xfrm>
            <a:prstGeom prst="rect">
              <a:avLst/>
            </a:prstGeom>
            <a:ln w="19050">
              <a:solidFill>
                <a:schemeClr val="tx1"/>
              </a:solidFill>
            </a:ln>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062" y="4804509"/>
              <a:ext cx="1417189" cy="1062891"/>
            </a:xfrm>
            <a:prstGeom prst="rect">
              <a:avLst/>
            </a:prstGeom>
            <a:ln w="19050">
              <a:solidFill>
                <a:schemeClr val="tx1"/>
              </a:solidFill>
            </a:ln>
          </p:spPr>
        </p:pic>
      </p:grpSp>
      <p:cxnSp>
        <p:nvCxnSpPr>
          <p:cNvPr id="13" name="直接箭头连接符 12"/>
          <p:cNvCxnSpPr/>
          <p:nvPr/>
        </p:nvCxnSpPr>
        <p:spPr>
          <a:xfrm flipV="1">
            <a:off x="3407870" y="4040705"/>
            <a:ext cx="579574" cy="1"/>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4" name="文本框 13"/>
          <p:cNvSpPr txBox="1"/>
          <p:nvPr/>
        </p:nvSpPr>
        <p:spPr>
          <a:xfrm>
            <a:off x="4019706" y="3620668"/>
            <a:ext cx="767452" cy="584775"/>
          </a:xfrm>
          <a:prstGeom prst="rect">
            <a:avLst/>
          </a:prstGeom>
          <a:noFill/>
        </p:spPr>
        <p:txBody>
          <a:bodyPr wrap="square" rtlCol="0">
            <a:spAutoFit/>
          </a:bodyPr>
          <a:lstStyle/>
          <a:p>
            <a:r>
              <a:rPr lang="en-US" altLang="zh-CN" sz="3200" dirty="0" smtClean="0"/>
              <a:t>…</a:t>
            </a:r>
            <a:endParaRPr lang="zh-CN" altLang="en-US" sz="800" dirty="0"/>
          </a:p>
        </p:txBody>
      </p:sp>
      <p:grpSp>
        <p:nvGrpSpPr>
          <p:cNvPr id="15" name="组合 14"/>
          <p:cNvGrpSpPr/>
          <p:nvPr/>
        </p:nvGrpSpPr>
        <p:grpSpPr>
          <a:xfrm>
            <a:off x="2877540" y="2500628"/>
            <a:ext cx="513683" cy="3064077"/>
            <a:chOff x="-1179884" y="71251"/>
            <a:chExt cx="761662" cy="6519927"/>
          </a:xfrm>
        </p:grpSpPr>
        <p:sp>
          <p:nvSpPr>
            <p:cNvPr id="16" name="圆角矩形 15"/>
            <p:cNvSpPr/>
            <p:nvPr/>
          </p:nvSpPr>
          <p:spPr>
            <a:xfrm>
              <a:off x="-1179884" y="71251"/>
              <a:ext cx="761662" cy="6519927"/>
            </a:xfrm>
            <a:prstGeom prst="roundRect">
              <a:avLst>
                <a:gd name="adj" fmla="val 0"/>
              </a:avLst>
            </a:prstGeom>
            <a:noFill/>
            <a:ln w="38100">
              <a:prstDash val="solid"/>
            </a:ln>
            <a:effectLst>
              <a:glow rad="635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400" b="1" dirty="0"/>
            </a:p>
          </p:txBody>
        </p:sp>
        <p:sp>
          <p:nvSpPr>
            <p:cNvPr id="17" name="矩形 16"/>
            <p:cNvSpPr/>
            <p:nvPr/>
          </p:nvSpPr>
          <p:spPr>
            <a:xfrm rot="5400000">
              <a:off x="-3517914" y="2921531"/>
              <a:ext cx="5418472" cy="684532"/>
            </a:xfrm>
            <a:prstGeom prst="rect">
              <a:avLst/>
            </a:prstGeom>
          </p:spPr>
          <p:txBody>
            <a:bodyPr wrap="none">
              <a:spAutoFit/>
            </a:bodyPr>
            <a:lstStyle/>
            <a:p>
              <a:r>
                <a:rPr lang="en-US" altLang="zh-CN" sz="2400" b="1" i="0" dirty="0"/>
                <a:t>Attention Module</a:t>
              </a:r>
              <a:endParaRPr lang="zh-CN" altLang="en-US" sz="2400" b="1" i="0" dirty="0"/>
            </a:p>
          </p:txBody>
        </p:sp>
      </p:grpSp>
      <p:cxnSp>
        <p:nvCxnSpPr>
          <p:cNvPr id="18" name="直接箭头连接符 17"/>
          <p:cNvCxnSpPr/>
          <p:nvPr/>
        </p:nvCxnSpPr>
        <p:spPr>
          <a:xfrm>
            <a:off x="2532942" y="4946381"/>
            <a:ext cx="342556" cy="1646"/>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9" name="肘形连接符 18"/>
          <p:cNvCxnSpPr>
            <a:stCxn id="12" idx="0"/>
            <a:endCxn id="46" idx="5"/>
          </p:cNvCxnSpPr>
          <p:nvPr/>
        </p:nvCxnSpPr>
        <p:spPr>
          <a:xfrm rot="5400000" flipH="1" flipV="1">
            <a:off x="4477608" y="-309107"/>
            <a:ext cx="1988570" cy="7328472"/>
          </a:xfrm>
          <a:prstGeom prst="bentConnector3">
            <a:avLst>
              <a:gd name="adj1" fmla="val 141325"/>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grpSp>
        <p:nvGrpSpPr>
          <p:cNvPr id="20" name="组合 19"/>
          <p:cNvGrpSpPr/>
          <p:nvPr/>
        </p:nvGrpSpPr>
        <p:grpSpPr>
          <a:xfrm>
            <a:off x="3995611" y="1598076"/>
            <a:ext cx="5346472" cy="2328548"/>
            <a:chOff x="3995611" y="2053171"/>
            <a:chExt cx="5346472" cy="2328548"/>
          </a:xfrm>
        </p:grpSpPr>
        <p:sp>
          <p:nvSpPr>
            <p:cNvPr id="21" name="流程图: 汇总连接 20"/>
            <p:cNvSpPr/>
            <p:nvPr/>
          </p:nvSpPr>
          <p:spPr>
            <a:xfrm>
              <a:off x="6623647" y="2053171"/>
              <a:ext cx="310553" cy="280637"/>
            </a:xfrm>
            <a:prstGeom prst="flowChartSummingJunction">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2" name="矩形 21"/>
            <p:cNvSpPr/>
            <p:nvPr/>
          </p:nvSpPr>
          <p:spPr>
            <a:xfrm>
              <a:off x="4450862" y="2188361"/>
              <a:ext cx="600475" cy="239778"/>
            </a:xfrm>
            <a:prstGeom prst="rect">
              <a:avLst/>
            </a:prstGeom>
          </p:spPr>
          <p:txBody>
            <a:bodyPr wrap="none">
              <a:spAutoFit/>
            </a:bodyPr>
            <a:lstStyle/>
            <a:p>
              <a:r>
                <a:rPr lang="en-US" altLang="zh-CN" sz="1100" dirty="0">
                  <a:latin typeface="Times New Roman" panose="02020603050405020304" pitchFamily="18" charset="0"/>
                  <a:ea typeface="+mn-ea"/>
                  <a:cs typeface="Times New Roman" panose="02020603050405020304" pitchFamily="18" charset="0"/>
                </a:rPr>
                <a:t>padding</a:t>
              </a:r>
            </a:p>
          </p:txBody>
        </p:sp>
        <p:sp>
          <p:nvSpPr>
            <p:cNvPr id="23" name="矩形 22"/>
            <p:cNvSpPr/>
            <p:nvPr/>
          </p:nvSpPr>
          <p:spPr>
            <a:xfrm>
              <a:off x="7700767" y="2180699"/>
              <a:ext cx="1218744" cy="239778"/>
            </a:xfrm>
            <a:prstGeom prst="rect">
              <a:avLst/>
            </a:prstGeom>
          </p:spPr>
          <p:txBody>
            <a:bodyPr wrap="none">
              <a:spAutoFit/>
            </a:bodyPr>
            <a:lstStyle/>
            <a:p>
              <a:r>
                <a:rPr lang="en-US" altLang="zh-CN" sz="1100" dirty="0">
                  <a:latin typeface="Times New Roman" panose="02020603050405020304" pitchFamily="18" charset="0"/>
                  <a:ea typeface="+mn-ea"/>
                  <a:cs typeface="Times New Roman" panose="02020603050405020304" pitchFamily="18" charset="0"/>
                </a:rPr>
                <a:t>transformed images</a:t>
              </a:r>
            </a:p>
          </p:txBody>
        </p:sp>
        <p:grpSp>
          <p:nvGrpSpPr>
            <p:cNvPr id="24" name="组合 23"/>
            <p:cNvGrpSpPr/>
            <p:nvPr/>
          </p:nvGrpSpPr>
          <p:grpSpPr>
            <a:xfrm>
              <a:off x="6624004" y="2443913"/>
              <a:ext cx="787837" cy="411864"/>
              <a:chOff x="7625641" y="4564933"/>
              <a:chExt cx="1479582" cy="769067"/>
            </a:xfrm>
          </p:grpSpPr>
          <p:grpSp>
            <p:nvGrpSpPr>
              <p:cNvPr id="56" name="组合 55"/>
              <p:cNvGrpSpPr/>
              <p:nvPr/>
            </p:nvGrpSpPr>
            <p:grpSpPr>
              <a:xfrm>
                <a:off x="7711731" y="4659520"/>
                <a:ext cx="574404" cy="567706"/>
                <a:chOff x="9115425" y="2390775"/>
                <a:chExt cx="790575" cy="723900"/>
              </a:xfrm>
            </p:grpSpPr>
            <p:cxnSp>
              <p:nvCxnSpPr>
                <p:cNvPr id="78" name="直接箭头连接符 77"/>
                <p:cNvCxnSpPr/>
                <p:nvPr/>
              </p:nvCxnSpPr>
              <p:spPr>
                <a:xfrm flipH="1">
                  <a:off x="9220200" y="26860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flipH="1">
                  <a:off x="9324975" y="277177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flipH="1">
                  <a:off x="9429750" y="28765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flipH="1">
                  <a:off x="9410700"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flipH="1">
                  <a:off x="9515475" y="256222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flipH="1">
                  <a:off x="9620250" y="26670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flipH="1">
                  <a:off x="9648825" y="28384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flipH="1">
                  <a:off x="9210675"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9115425" y="2390775"/>
                  <a:ext cx="790575" cy="723900"/>
                </a:xfrm>
                <a:prstGeom prst="rect">
                  <a:avLst/>
                </a:prstGeom>
                <a:noFill/>
                <a:ln w="19050">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sp>
            <p:nvSpPr>
              <p:cNvPr id="57" name="矩形 56"/>
              <p:cNvSpPr/>
              <p:nvPr/>
            </p:nvSpPr>
            <p:spPr>
              <a:xfrm>
                <a:off x="8296067" y="4730273"/>
                <a:ext cx="809156" cy="355021"/>
              </a:xfrm>
              <a:prstGeom prst="rect">
                <a:avLst/>
              </a:prstGeom>
            </p:spPr>
            <p:txBody>
              <a:bodyPr wrap="none">
                <a:spAutoFit/>
              </a:bodyPr>
              <a:lstStyle/>
              <a:p>
                <a:r>
                  <a:rPr lang="en-US" altLang="zh-CN" sz="1050" dirty="0" smtClean="0">
                    <a:latin typeface="Times New Roman" panose="02020603050405020304" pitchFamily="18" charset="0"/>
                    <a:ea typeface="+mn-ea"/>
                    <a:cs typeface="Times New Roman" panose="02020603050405020304" pitchFamily="18" charset="0"/>
                  </a:rPr>
                  <a:t>kernels</a:t>
                </a:r>
                <a:endParaRPr lang="en-US" altLang="zh-CN" sz="1050" dirty="0">
                  <a:latin typeface="Times New Roman" panose="02020603050405020304" pitchFamily="18" charset="0"/>
                  <a:ea typeface="+mn-ea"/>
                  <a:cs typeface="Times New Roman" panose="02020603050405020304" pitchFamily="18" charset="0"/>
                </a:endParaRPr>
              </a:p>
            </p:txBody>
          </p:sp>
          <p:grpSp>
            <p:nvGrpSpPr>
              <p:cNvPr id="58" name="组合 57"/>
              <p:cNvGrpSpPr/>
              <p:nvPr/>
            </p:nvGrpSpPr>
            <p:grpSpPr>
              <a:xfrm>
                <a:off x="7777893" y="4564933"/>
                <a:ext cx="574404" cy="567706"/>
                <a:chOff x="9115425" y="2390775"/>
                <a:chExt cx="790575" cy="723900"/>
              </a:xfrm>
            </p:grpSpPr>
            <p:cxnSp>
              <p:nvCxnSpPr>
                <p:cNvPr id="69" name="直接箭头连接符 68"/>
                <p:cNvCxnSpPr/>
                <p:nvPr/>
              </p:nvCxnSpPr>
              <p:spPr>
                <a:xfrm flipH="1">
                  <a:off x="9220200" y="26860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flipH="1">
                  <a:off x="9324975" y="277177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flipH="1">
                  <a:off x="9429750" y="28765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flipH="1">
                  <a:off x="9410700"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flipH="1">
                  <a:off x="9515475" y="256222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flipH="1">
                  <a:off x="9620250" y="26670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9115425" y="2390775"/>
                  <a:ext cx="790575" cy="723900"/>
                </a:xfrm>
                <a:prstGeom prst="rect">
                  <a:avLst/>
                </a:prstGeom>
                <a:noFill/>
                <a:ln w="19050">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76" name="直接箭头连接符 75"/>
                <p:cNvCxnSpPr/>
                <p:nvPr/>
              </p:nvCxnSpPr>
              <p:spPr>
                <a:xfrm flipH="1">
                  <a:off x="9648825" y="28384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flipH="1">
                  <a:off x="9210675"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7625641" y="4766294"/>
                <a:ext cx="574404" cy="567706"/>
                <a:chOff x="9115425" y="2390775"/>
                <a:chExt cx="790575" cy="723900"/>
              </a:xfrm>
            </p:grpSpPr>
            <p:cxnSp>
              <p:nvCxnSpPr>
                <p:cNvPr id="60" name="直接箭头连接符 59"/>
                <p:cNvCxnSpPr/>
                <p:nvPr/>
              </p:nvCxnSpPr>
              <p:spPr>
                <a:xfrm flipH="1">
                  <a:off x="9220200" y="26860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H="1">
                  <a:off x="9324975" y="277177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flipH="1">
                  <a:off x="9429750" y="28765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flipH="1">
                  <a:off x="9410700"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flipH="1">
                  <a:off x="9515475" y="256222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flipH="1">
                  <a:off x="9620250" y="26670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9115425" y="2390775"/>
                  <a:ext cx="790575" cy="723900"/>
                </a:xfrm>
                <a:prstGeom prst="rect">
                  <a:avLst/>
                </a:prstGeom>
                <a:noFill/>
                <a:ln w="19050">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67" name="直接箭头连接符 66"/>
                <p:cNvCxnSpPr/>
                <p:nvPr/>
              </p:nvCxnSpPr>
              <p:spPr>
                <a:xfrm flipH="1">
                  <a:off x="9648825" y="28384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flipH="1">
                  <a:off x="9210675"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5" name="矩形 24"/>
            <p:cNvSpPr/>
            <p:nvPr/>
          </p:nvSpPr>
          <p:spPr>
            <a:xfrm>
              <a:off x="4896193" y="2505271"/>
              <a:ext cx="1493196" cy="239778"/>
            </a:xfrm>
            <a:prstGeom prst="rect">
              <a:avLst/>
            </a:prstGeom>
          </p:spPr>
          <p:txBody>
            <a:bodyPr wrap="none">
              <a:spAutoFit/>
            </a:bodyPr>
            <a:lstStyle/>
            <a:p>
              <a:r>
                <a:rPr lang="en-US" altLang="zh-CN" sz="1100" dirty="0" smtClean="0">
                  <a:latin typeface="Times New Roman" panose="02020603050405020304" pitchFamily="18" charset="0"/>
                  <a:ea typeface="+mn-ea"/>
                  <a:cs typeface="Times New Roman" panose="02020603050405020304" pitchFamily="18" charset="0"/>
                </a:rPr>
                <a:t>Transformation Network</a:t>
              </a:r>
              <a:endParaRPr lang="en-US" altLang="zh-CN" sz="1100" dirty="0">
                <a:latin typeface="Times New Roman" panose="02020603050405020304" pitchFamily="18" charset="0"/>
                <a:ea typeface="+mn-ea"/>
                <a:cs typeface="Times New Roman" panose="02020603050405020304" pitchFamily="18" charset="0"/>
              </a:endParaRPr>
            </a:p>
          </p:txBody>
        </p:sp>
        <p:cxnSp>
          <p:nvCxnSpPr>
            <p:cNvPr id="26" name="直接箭头连接符 25"/>
            <p:cNvCxnSpPr/>
            <p:nvPr/>
          </p:nvCxnSpPr>
          <p:spPr>
            <a:xfrm flipV="1">
              <a:off x="6802352" y="2328533"/>
              <a:ext cx="0" cy="164299"/>
            </a:xfrm>
            <a:prstGeom prst="straightConnector1">
              <a:avLst/>
            </a:prstGeom>
            <a:noFill/>
            <a:ln w="28575" cap="flat" cmpd="sng" algn="ctr">
              <a:solidFill>
                <a:sysClr val="windowText" lastClr="000000"/>
              </a:solidFill>
              <a:prstDash val="solid"/>
              <a:miter lim="800000"/>
              <a:headEnd type="none" w="med" len="med"/>
              <a:tailEnd type="arrow" w="med" len="med"/>
            </a:ln>
            <a:effectLst/>
          </p:spPr>
        </p:cxnSp>
        <p:cxnSp>
          <p:nvCxnSpPr>
            <p:cNvPr id="27" name="肘形连接符 26"/>
            <p:cNvCxnSpPr>
              <a:stCxn id="21" idx="6"/>
            </p:cNvCxnSpPr>
            <p:nvPr/>
          </p:nvCxnSpPr>
          <p:spPr>
            <a:xfrm>
              <a:off x="6942367" y="2212626"/>
              <a:ext cx="1938549" cy="602790"/>
            </a:xfrm>
            <a:prstGeom prst="bentConnector2">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8" name="立方体 27"/>
            <p:cNvSpPr/>
            <p:nvPr/>
          </p:nvSpPr>
          <p:spPr>
            <a:xfrm rot="5400000" flipH="1">
              <a:off x="7630305" y="3196743"/>
              <a:ext cx="1389007" cy="601534"/>
            </a:xfrm>
            <a:prstGeom prst="cube">
              <a:avLst>
                <a:gd name="adj" fmla="val 94778"/>
              </a:avLst>
            </a:prstGeom>
            <a:no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cxnSp>
          <p:nvCxnSpPr>
            <p:cNvPr id="29" name="直接箭头连接符 28"/>
            <p:cNvCxnSpPr/>
            <p:nvPr/>
          </p:nvCxnSpPr>
          <p:spPr>
            <a:xfrm flipV="1">
              <a:off x="8077827" y="3479127"/>
              <a:ext cx="1067252" cy="12050"/>
            </a:xfrm>
            <a:prstGeom prst="straightConnector1">
              <a:avLst/>
            </a:prstGeom>
            <a:noFill/>
            <a:ln w="28575" cap="flat" cmpd="sng" algn="ctr">
              <a:solidFill>
                <a:srgbClr val="FF0000"/>
              </a:solidFill>
              <a:prstDash val="solid"/>
              <a:miter lim="800000"/>
              <a:headEnd type="triangle"/>
              <a:tailEnd type="triangle"/>
            </a:ln>
            <a:effectLst/>
          </p:spPr>
        </p:cxnSp>
        <p:cxnSp>
          <p:nvCxnSpPr>
            <p:cNvPr id="30" name="直接箭头连接符 29"/>
            <p:cNvCxnSpPr/>
            <p:nvPr/>
          </p:nvCxnSpPr>
          <p:spPr>
            <a:xfrm flipV="1">
              <a:off x="4565017" y="3613302"/>
              <a:ext cx="531006" cy="2474"/>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1" name="矩形 30"/>
            <p:cNvSpPr/>
            <p:nvPr/>
          </p:nvSpPr>
          <p:spPr>
            <a:xfrm>
              <a:off x="4276985" y="3925421"/>
              <a:ext cx="325552" cy="261610"/>
            </a:xfrm>
            <a:prstGeom prst="rect">
              <a:avLst/>
            </a:prstGeom>
          </p:spPr>
          <p:txBody>
            <a:bodyPr wrap="square">
              <a:spAutoFit/>
            </a:bodyPr>
            <a:lstStyle/>
            <a:p>
              <a:pPr fontAlgn="auto">
                <a:spcBef>
                  <a:spcPts val="0"/>
                </a:spcBef>
                <a:spcAft>
                  <a:spcPts val="0"/>
                </a:spcAft>
              </a:pPr>
              <a:r>
                <a:rPr lang="en-US" altLang="zh-CN" sz="1100" b="1" dirty="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rPr>
                <a:t>P</a:t>
              </a:r>
              <a:r>
                <a:rPr lang="en-US" altLang="zh-CN" sz="1100" b="1" baseline="-25000" dirty="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rPr>
                <a:t>1</a:t>
              </a:r>
              <a:endParaRPr lang="zh-CN" altLang="en-US" sz="1400"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32" name="立方体 31"/>
            <p:cNvSpPr/>
            <p:nvPr/>
          </p:nvSpPr>
          <p:spPr>
            <a:xfrm rot="5400000" flipH="1">
              <a:off x="4686406" y="3208855"/>
              <a:ext cx="1392777" cy="573542"/>
            </a:xfrm>
            <a:prstGeom prst="cube">
              <a:avLst>
                <a:gd name="adj" fmla="val 94778"/>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33" name="立方体 32"/>
            <p:cNvSpPr/>
            <p:nvPr/>
          </p:nvSpPr>
          <p:spPr>
            <a:xfrm rot="5400000" flipH="1">
              <a:off x="5029650" y="3316875"/>
              <a:ext cx="1183146" cy="567133"/>
            </a:xfrm>
            <a:prstGeom prst="cube">
              <a:avLst>
                <a:gd name="adj" fmla="val 87453"/>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34" name="立方体 33"/>
            <p:cNvSpPr/>
            <p:nvPr/>
          </p:nvSpPr>
          <p:spPr>
            <a:xfrm rot="5400000" flipH="1">
              <a:off x="5404360" y="3415064"/>
              <a:ext cx="998754" cy="555147"/>
            </a:xfrm>
            <a:prstGeom prst="cube">
              <a:avLst>
                <a:gd name="adj" fmla="val 75397"/>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35" name="立方体 34"/>
            <p:cNvSpPr/>
            <p:nvPr/>
          </p:nvSpPr>
          <p:spPr>
            <a:xfrm rot="5400000" flipH="1">
              <a:off x="5797854" y="3515105"/>
              <a:ext cx="852779" cy="512835"/>
            </a:xfrm>
            <a:prstGeom prst="cube">
              <a:avLst>
                <a:gd name="adj" fmla="val 69591"/>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36" name="立方体 35"/>
            <p:cNvSpPr/>
            <p:nvPr/>
          </p:nvSpPr>
          <p:spPr>
            <a:xfrm rot="5400000" flipH="1">
              <a:off x="6136149" y="3394884"/>
              <a:ext cx="1017317" cy="576942"/>
            </a:xfrm>
            <a:prstGeom prst="cube">
              <a:avLst>
                <a:gd name="adj" fmla="val 75397"/>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37" name="立方体 36"/>
            <p:cNvSpPr/>
            <p:nvPr/>
          </p:nvSpPr>
          <p:spPr>
            <a:xfrm rot="5400000" flipH="1">
              <a:off x="6385222" y="3309015"/>
              <a:ext cx="1201706" cy="552212"/>
            </a:xfrm>
            <a:prstGeom prst="cube">
              <a:avLst>
                <a:gd name="adj" fmla="val 87453"/>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38" name="立方体 37"/>
            <p:cNvSpPr/>
            <p:nvPr/>
          </p:nvSpPr>
          <p:spPr>
            <a:xfrm rot="5400000" flipH="1">
              <a:off x="6593177" y="3218561"/>
              <a:ext cx="1385045" cy="574999"/>
            </a:xfrm>
            <a:prstGeom prst="cube">
              <a:avLst>
                <a:gd name="adj" fmla="val 94778"/>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等线"/>
                <a:ea typeface="等线" panose="02010600030101010101" pitchFamily="2" charset="-122"/>
                <a:cs typeface="+mn-cs"/>
              </a:endParaRPr>
            </a:p>
          </p:txBody>
        </p:sp>
        <p:sp>
          <p:nvSpPr>
            <p:cNvPr id="39" name="矩形 38"/>
            <p:cNvSpPr/>
            <p:nvPr/>
          </p:nvSpPr>
          <p:spPr>
            <a:xfrm>
              <a:off x="8720496" y="3999852"/>
              <a:ext cx="621587" cy="239778"/>
            </a:xfrm>
            <a:prstGeom prst="rect">
              <a:avLst/>
            </a:prstGeom>
          </p:spPr>
          <p:txBody>
            <a:bodyPr wrap="none">
              <a:spAutoFit/>
            </a:bodyPr>
            <a:lstStyle/>
            <a:p>
              <a:pPr fontAlgn="auto">
                <a:spcBef>
                  <a:spcPts val="0"/>
                </a:spcBef>
                <a:spcAft>
                  <a:spcPts val="0"/>
                </a:spcAft>
              </a:pPr>
              <a:r>
                <a:rPr lang="en-US" altLang="zh-CN" sz="1100" dirty="0">
                  <a:latin typeface="Times New Roman" panose="02020603050405020304" pitchFamily="18" charset="0"/>
                  <a:ea typeface="+mn-ea"/>
                  <a:cs typeface="Times New Roman" panose="02020603050405020304" pitchFamily="18" charset="0"/>
                </a:rPr>
                <a:t>masking</a:t>
              </a:r>
              <a:endParaRPr lang="zh-CN" altLang="en-US" sz="1100" dirty="0">
                <a:latin typeface="Times New Roman" panose="02020603050405020304" pitchFamily="18" charset="0"/>
                <a:ea typeface="+mn-ea"/>
                <a:cs typeface="Times New Roman" panose="02020603050405020304" pitchFamily="18" charset="0"/>
              </a:endParaRPr>
            </a:p>
          </p:txBody>
        </p:sp>
        <p:cxnSp>
          <p:nvCxnSpPr>
            <p:cNvPr id="40" name="直接箭头连接符 39"/>
            <p:cNvCxnSpPr/>
            <p:nvPr/>
          </p:nvCxnSpPr>
          <p:spPr>
            <a:xfrm>
              <a:off x="7524637" y="3498656"/>
              <a:ext cx="506664" cy="5562"/>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1" name="矩形 40"/>
            <p:cNvSpPr/>
            <p:nvPr/>
          </p:nvSpPr>
          <p:spPr>
            <a:xfrm>
              <a:off x="7858509" y="2724265"/>
              <a:ext cx="1457839" cy="1523254"/>
            </a:xfrm>
            <a:prstGeom prst="rect">
              <a:avLst/>
            </a:prstGeom>
            <a:noFill/>
            <a:ln w="12700" cap="flat" cmpd="sng" algn="ctr">
              <a:solidFill>
                <a:srgbClr val="5B9BD5"/>
              </a:solidFill>
              <a:prstDash val="lgDash"/>
              <a:miter lim="800000"/>
            </a:ln>
            <a:effectLst>
              <a:glow rad="63500">
                <a:srgbClr val="A5A5A5">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cxnSp>
          <p:nvCxnSpPr>
            <p:cNvPr id="42" name="直接箭头连接符 41"/>
            <p:cNvCxnSpPr/>
            <p:nvPr/>
          </p:nvCxnSpPr>
          <p:spPr>
            <a:xfrm flipV="1">
              <a:off x="6488605" y="2868258"/>
              <a:ext cx="316731" cy="521796"/>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3" name="矩形 42"/>
            <p:cNvSpPr/>
            <p:nvPr/>
          </p:nvSpPr>
          <p:spPr>
            <a:xfrm>
              <a:off x="7925330" y="2841445"/>
              <a:ext cx="503965" cy="239779"/>
            </a:xfrm>
            <a:prstGeom prst="rect">
              <a:avLst/>
            </a:prstGeom>
          </p:spPr>
          <p:txBody>
            <a:bodyPr wrap="none">
              <a:spAutoFit/>
            </a:bodyPr>
            <a:lstStyle/>
            <a:p>
              <a:r>
                <a:rPr lang="en-US" altLang="zh-CN" sz="1100" dirty="0" smtClean="0">
                  <a:latin typeface="Times New Roman" panose="02020603050405020304" pitchFamily="18" charset="0"/>
                  <a:ea typeface="+mn-ea"/>
                  <a:cs typeface="Times New Roman" panose="02020603050405020304" pitchFamily="18" charset="0"/>
                </a:rPr>
                <a:t>masks</a:t>
              </a:r>
              <a:endParaRPr lang="en-US" altLang="zh-CN" sz="1100" dirty="0">
                <a:latin typeface="Times New Roman" panose="02020603050405020304" pitchFamily="18" charset="0"/>
                <a:ea typeface="+mn-ea"/>
                <a:cs typeface="Times New Roman" panose="02020603050405020304" pitchFamily="18" charset="0"/>
              </a:endParaRPr>
            </a:p>
          </p:txBody>
        </p:sp>
        <p:pic>
          <p:nvPicPr>
            <p:cNvPr id="44" name="图片 43"/>
            <p:cNvPicPr>
              <a:picLocks noChangeAspect="1"/>
            </p:cNvPicPr>
            <p:nvPr/>
          </p:nvPicPr>
          <p:blipFill>
            <a:blip r:embed="rId5" cstate="print"/>
            <a:stretch>
              <a:fillRect/>
            </a:stretch>
          </p:blipFill>
          <p:spPr>
            <a:xfrm>
              <a:off x="3995611" y="3206733"/>
              <a:ext cx="564250" cy="466287"/>
            </a:xfrm>
            <a:prstGeom prst="rect">
              <a:avLst/>
            </a:prstGeom>
            <a:ln w="19050">
              <a:solidFill>
                <a:schemeClr val="tx1"/>
              </a:solidFill>
            </a:ln>
          </p:spPr>
        </p:pic>
        <p:grpSp>
          <p:nvGrpSpPr>
            <p:cNvPr id="45" name="组合 44"/>
            <p:cNvGrpSpPr/>
            <p:nvPr/>
          </p:nvGrpSpPr>
          <p:grpSpPr>
            <a:xfrm>
              <a:off x="8229600" y="2815416"/>
              <a:ext cx="645013" cy="1381430"/>
              <a:chOff x="8517563" y="-439599"/>
              <a:chExt cx="901579" cy="2432100"/>
            </a:xfrm>
          </p:grpSpPr>
          <p:sp>
            <p:nvSpPr>
              <p:cNvPr id="54" name="立方体 53"/>
              <p:cNvSpPr/>
              <p:nvPr/>
            </p:nvSpPr>
            <p:spPr>
              <a:xfrm rot="5400000" flipH="1">
                <a:off x="7752303" y="325661"/>
                <a:ext cx="2432100" cy="901579"/>
              </a:xfrm>
              <a:prstGeom prst="cube">
                <a:avLst>
                  <a:gd name="adj" fmla="val 94778"/>
                </a:avLst>
              </a:prstGeom>
              <a:noFill/>
              <a:ln w="28575"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55" name="立方体 54"/>
              <p:cNvSpPr/>
              <p:nvPr/>
            </p:nvSpPr>
            <p:spPr>
              <a:xfrm rot="5400000" flipH="1">
                <a:off x="8472289" y="476700"/>
                <a:ext cx="914095" cy="383402"/>
              </a:xfrm>
              <a:prstGeom prst="cube">
                <a:avLst>
                  <a:gd name="adj" fmla="val 94778"/>
                </a:avLst>
              </a:prstGeom>
              <a:solidFill>
                <a:srgbClr val="0070C0"/>
              </a:solidFill>
              <a:ln w="28575"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46" name="立方体 45"/>
            <p:cNvSpPr/>
            <p:nvPr/>
          </p:nvSpPr>
          <p:spPr>
            <a:xfrm rot="5400000" flipH="1">
              <a:off x="8163540" y="3213377"/>
              <a:ext cx="1385447" cy="590571"/>
            </a:xfrm>
            <a:prstGeom prst="cube">
              <a:avLst>
                <a:gd name="adj" fmla="val 94778"/>
              </a:avLst>
            </a:prstGeom>
            <a:noFill/>
            <a:ln w="28575"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47" name="图片 46"/>
            <p:cNvPicPr>
              <a:picLocks noChangeAspect="1"/>
            </p:cNvPicPr>
            <p:nvPr/>
          </p:nvPicPr>
          <p:blipFill>
            <a:blip r:embed="rId5" cstate="print"/>
            <a:stretch>
              <a:fillRect/>
            </a:stretch>
          </p:blipFill>
          <p:spPr>
            <a:xfrm>
              <a:off x="4096608" y="3294872"/>
              <a:ext cx="564250" cy="466287"/>
            </a:xfrm>
            <a:prstGeom prst="rect">
              <a:avLst/>
            </a:prstGeom>
            <a:ln w="19050">
              <a:solidFill>
                <a:schemeClr val="tx1"/>
              </a:solidFill>
            </a:ln>
          </p:spPr>
        </p:pic>
        <p:pic>
          <p:nvPicPr>
            <p:cNvPr id="48" name="图片 47"/>
            <p:cNvPicPr>
              <a:picLocks noChangeAspect="1"/>
            </p:cNvPicPr>
            <p:nvPr/>
          </p:nvPicPr>
          <p:blipFill>
            <a:blip r:embed="rId5" cstate="print"/>
            <a:stretch>
              <a:fillRect/>
            </a:stretch>
          </p:blipFill>
          <p:spPr>
            <a:xfrm>
              <a:off x="4190263" y="3380158"/>
              <a:ext cx="564250" cy="466287"/>
            </a:xfrm>
            <a:prstGeom prst="rect">
              <a:avLst/>
            </a:prstGeom>
            <a:ln w="19050">
              <a:solidFill>
                <a:schemeClr val="tx1"/>
              </a:solidFill>
            </a:ln>
          </p:spPr>
        </p:pic>
        <p:sp>
          <p:nvSpPr>
            <p:cNvPr id="49" name="矩形 48"/>
            <p:cNvSpPr/>
            <p:nvPr/>
          </p:nvSpPr>
          <p:spPr>
            <a:xfrm>
              <a:off x="4994857" y="2724265"/>
              <a:ext cx="2695559" cy="1523254"/>
            </a:xfrm>
            <a:prstGeom prst="rect">
              <a:avLst/>
            </a:prstGeom>
            <a:noFill/>
            <a:ln w="12700" cap="flat" cmpd="sng" algn="ctr">
              <a:solidFill>
                <a:srgbClr val="5B9BD5"/>
              </a:solidFill>
              <a:prstDash val="lgDash"/>
              <a:miter lim="800000"/>
            </a:ln>
            <a:effectLst>
              <a:glow rad="63500">
                <a:srgbClr val="A5A5A5">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cxnSp>
          <p:nvCxnSpPr>
            <p:cNvPr id="50" name="肘形连接符 49"/>
            <p:cNvCxnSpPr>
              <a:stCxn id="48" idx="0"/>
              <a:endCxn id="21" idx="2"/>
            </p:cNvCxnSpPr>
            <p:nvPr/>
          </p:nvCxnSpPr>
          <p:spPr>
            <a:xfrm rot="5400000" flipH="1" flipV="1">
              <a:off x="4968335" y="1716679"/>
              <a:ext cx="1167532" cy="2159426"/>
            </a:xfrm>
            <a:prstGeom prst="bentConnector2">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1" name="矩形 50"/>
            <p:cNvSpPr/>
            <p:nvPr/>
          </p:nvSpPr>
          <p:spPr>
            <a:xfrm>
              <a:off x="6183481" y="2805526"/>
              <a:ext cx="301686" cy="261610"/>
            </a:xfrm>
            <a:prstGeom prst="rect">
              <a:avLst/>
            </a:prstGeom>
          </p:spPr>
          <p:txBody>
            <a:bodyPr wrap="none">
              <a:spAutoFit/>
            </a:bodyPr>
            <a:lstStyle/>
            <a:p>
              <a:r>
                <a:rPr lang="en-US" altLang="zh-CN" sz="1100" dirty="0" smtClean="0">
                  <a:latin typeface="Times New Roman" panose="02020603050405020304" pitchFamily="18" charset="0"/>
                  <a:ea typeface="+mn-ea"/>
                  <a:cs typeface="Times New Roman" panose="02020603050405020304" pitchFamily="18" charset="0"/>
                </a:rPr>
                <a:t>h</a:t>
              </a:r>
              <a:r>
                <a:rPr lang="en-US" altLang="zh-CN" sz="1100" baseline="-25000" dirty="0" smtClean="0">
                  <a:latin typeface="Times New Roman" panose="02020603050405020304" pitchFamily="18" charset="0"/>
                  <a:ea typeface="+mn-ea"/>
                  <a:cs typeface="Times New Roman" panose="02020603050405020304" pitchFamily="18" charset="0"/>
                </a:rPr>
                <a:t>0</a:t>
              </a:r>
              <a:endParaRPr lang="zh-CN" altLang="en-US" sz="1100" baseline="-25000" dirty="0">
                <a:latin typeface="Times New Roman" panose="02020603050405020304" pitchFamily="18" charset="0"/>
                <a:ea typeface="+mn-ea"/>
                <a:cs typeface="Times New Roman" panose="02020603050405020304" pitchFamily="18" charset="0"/>
              </a:endParaRPr>
            </a:p>
          </p:txBody>
        </p:sp>
        <p:cxnSp>
          <p:nvCxnSpPr>
            <p:cNvPr id="52" name="直接箭头连接符 51"/>
            <p:cNvCxnSpPr/>
            <p:nvPr/>
          </p:nvCxnSpPr>
          <p:spPr>
            <a:xfrm>
              <a:off x="6256325" y="3150118"/>
              <a:ext cx="243" cy="298018"/>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3" name="直接箭头连接符 52"/>
            <p:cNvCxnSpPr/>
            <p:nvPr/>
          </p:nvCxnSpPr>
          <p:spPr>
            <a:xfrm flipH="1">
              <a:off x="6281206" y="4064115"/>
              <a:ext cx="988" cy="317604"/>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grpSp>
      <p:sp>
        <p:nvSpPr>
          <p:cNvPr id="87" name="矩形 86"/>
          <p:cNvSpPr/>
          <p:nvPr/>
        </p:nvSpPr>
        <p:spPr>
          <a:xfrm>
            <a:off x="6281206" y="3779547"/>
            <a:ext cx="301686" cy="261610"/>
          </a:xfrm>
          <a:prstGeom prst="rect">
            <a:avLst/>
          </a:prstGeom>
        </p:spPr>
        <p:txBody>
          <a:bodyPr wrap="none">
            <a:spAutoFit/>
          </a:bodyPr>
          <a:lstStyle/>
          <a:p>
            <a:r>
              <a:rPr lang="en-US" altLang="zh-CN" sz="1100" dirty="0" smtClean="0">
                <a:latin typeface="Times New Roman" panose="02020603050405020304" pitchFamily="18" charset="0"/>
                <a:ea typeface="+mn-ea"/>
                <a:cs typeface="Times New Roman" panose="02020603050405020304" pitchFamily="18" charset="0"/>
              </a:rPr>
              <a:t>h</a:t>
            </a:r>
            <a:r>
              <a:rPr lang="en-US" altLang="zh-CN" sz="1100" baseline="-25000" dirty="0">
                <a:latin typeface="Times New Roman" panose="02020603050405020304" pitchFamily="18" charset="0"/>
                <a:ea typeface="+mn-ea"/>
                <a:cs typeface="Times New Roman" panose="02020603050405020304" pitchFamily="18" charset="0"/>
              </a:rPr>
              <a:t>1</a:t>
            </a:r>
            <a:endParaRPr lang="zh-CN" altLang="en-US" sz="1100" baseline="-25000" dirty="0">
              <a:latin typeface="Times New Roman" panose="02020603050405020304" pitchFamily="18" charset="0"/>
              <a:ea typeface="+mn-ea"/>
              <a:cs typeface="Times New Roman" panose="02020603050405020304" pitchFamily="18" charset="0"/>
            </a:endParaRPr>
          </a:p>
        </p:txBody>
      </p:sp>
      <p:pic>
        <p:nvPicPr>
          <p:cNvPr id="117" name="图片 1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3599" y="4589569"/>
            <a:ext cx="1223397" cy="933385"/>
          </a:xfrm>
          <a:prstGeom prst="rect">
            <a:avLst/>
          </a:prstGeom>
          <a:ln w="19050">
            <a:solidFill>
              <a:schemeClr val="tx1"/>
            </a:solidFill>
          </a:ln>
        </p:spPr>
      </p:pic>
      <p:sp>
        <p:nvSpPr>
          <p:cNvPr id="118" name="文本框 117"/>
          <p:cNvSpPr txBox="1"/>
          <p:nvPr/>
        </p:nvSpPr>
        <p:spPr>
          <a:xfrm>
            <a:off x="5991158" y="3636071"/>
            <a:ext cx="767452" cy="584775"/>
          </a:xfrm>
          <a:prstGeom prst="rect">
            <a:avLst/>
          </a:prstGeom>
          <a:noFill/>
        </p:spPr>
        <p:txBody>
          <a:bodyPr wrap="square" rtlCol="0">
            <a:spAutoFit/>
          </a:bodyPr>
          <a:lstStyle/>
          <a:p>
            <a:r>
              <a:rPr lang="en-US" altLang="zh-CN" sz="3200" dirty="0" smtClean="0"/>
              <a:t>…</a:t>
            </a:r>
            <a:endParaRPr lang="zh-CN" altLang="en-US" sz="800" dirty="0"/>
          </a:p>
        </p:txBody>
      </p:sp>
      <p:sp>
        <p:nvSpPr>
          <p:cNvPr id="119" name="文本框 118"/>
          <p:cNvSpPr txBox="1"/>
          <p:nvPr/>
        </p:nvSpPr>
        <p:spPr>
          <a:xfrm>
            <a:off x="8238056" y="3636071"/>
            <a:ext cx="767452" cy="584775"/>
          </a:xfrm>
          <a:prstGeom prst="rect">
            <a:avLst/>
          </a:prstGeom>
          <a:noFill/>
        </p:spPr>
        <p:txBody>
          <a:bodyPr wrap="square" rtlCol="0">
            <a:spAutoFit/>
          </a:bodyPr>
          <a:lstStyle/>
          <a:p>
            <a:r>
              <a:rPr lang="en-US" altLang="zh-CN" sz="3200" dirty="0" smtClean="0"/>
              <a:t>…</a:t>
            </a:r>
            <a:endParaRPr lang="zh-CN" altLang="en-US" sz="800" dirty="0"/>
          </a:p>
        </p:txBody>
      </p:sp>
      <p:cxnSp>
        <p:nvCxnSpPr>
          <p:cNvPr id="120" name="直接箭头连接符 119"/>
          <p:cNvCxnSpPr>
            <a:stCxn id="5" idx="2"/>
            <a:endCxn id="108" idx="5"/>
          </p:cNvCxnSpPr>
          <p:nvPr/>
        </p:nvCxnSpPr>
        <p:spPr>
          <a:xfrm flipH="1">
            <a:off x="9149212" y="3420488"/>
            <a:ext cx="1216087" cy="95343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1" name="直接箭头连接符 120"/>
          <p:cNvCxnSpPr/>
          <p:nvPr/>
        </p:nvCxnSpPr>
        <p:spPr>
          <a:xfrm flipV="1">
            <a:off x="9132439" y="2981905"/>
            <a:ext cx="579574" cy="1"/>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2" name="直接箭头连接符 121"/>
          <p:cNvCxnSpPr/>
          <p:nvPr/>
        </p:nvCxnSpPr>
        <p:spPr>
          <a:xfrm flipV="1">
            <a:off x="9151392" y="4979079"/>
            <a:ext cx="579574" cy="1"/>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grpSp>
        <p:nvGrpSpPr>
          <p:cNvPr id="128" name="组合 127"/>
          <p:cNvGrpSpPr/>
          <p:nvPr/>
        </p:nvGrpSpPr>
        <p:grpSpPr>
          <a:xfrm>
            <a:off x="3955897" y="4286183"/>
            <a:ext cx="5431532" cy="1888122"/>
            <a:chOff x="3955897" y="4286183"/>
            <a:chExt cx="5431532" cy="1888122"/>
          </a:xfrm>
        </p:grpSpPr>
        <p:sp>
          <p:nvSpPr>
            <p:cNvPr id="89" name="立方体 88"/>
            <p:cNvSpPr/>
            <p:nvPr/>
          </p:nvSpPr>
          <p:spPr>
            <a:xfrm rot="5400000" flipH="1">
              <a:off x="7593304" y="4804927"/>
              <a:ext cx="1480681" cy="611070"/>
            </a:xfrm>
            <a:prstGeom prst="cube">
              <a:avLst>
                <a:gd name="adj" fmla="val 94778"/>
              </a:avLst>
            </a:prstGeom>
            <a:no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cxnSp>
          <p:nvCxnSpPr>
            <p:cNvPr id="90" name="直接箭头连接符 89"/>
            <p:cNvCxnSpPr/>
            <p:nvPr/>
          </p:nvCxnSpPr>
          <p:spPr>
            <a:xfrm flipV="1">
              <a:off x="8082747" y="5090865"/>
              <a:ext cx="1084171" cy="12846"/>
            </a:xfrm>
            <a:prstGeom prst="straightConnector1">
              <a:avLst/>
            </a:prstGeom>
            <a:noFill/>
            <a:ln w="28575" cap="flat" cmpd="sng" algn="ctr">
              <a:solidFill>
                <a:srgbClr val="FF0000"/>
              </a:solidFill>
              <a:prstDash val="solid"/>
              <a:miter lim="800000"/>
              <a:headEnd type="triangle"/>
              <a:tailEnd type="triangle"/>
            </a:ln>
            <a:effectLst/>
          </p:spPr>
        </p:cxnSp>
        <p:cxnSp>
          <p:nvCxnSpPr>
            <p:cNvPr id="91" name="直接箭头连接符 90"/>
            <p:cNvCxnSpPr/>
            <p:nvPr/>
          </p:nvCxnSpPr>
          <p:spPr>
            <a:xfrm flipV="1">
              <a:off x="4514247" y="5233896"/>
              <a:ext cx="539425" cy="2638"/>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92" name="矩形 91"/>
            <p:cNvSpPr/>
            <p:nvPr/>
          </p:nvSpPr>
          <p:spPr>
            <a:xfrm>
              <a:off x="4221649" y="5566615"/>
              <a:ext cx="317972" cy="270639"/>
            </a:xfrm>
            <a:prstGeom prst="rect">
              <a:avLst/>
            </a:prstGeom>
          </p:spPr>
          <p:txBody>
            <a:bodyPr wrap="square">
              <a:spAutoFit/>
            </a:bodyPr>
            <a:lstStyle/>
            <a:p>
              <a:pPr fontAlgn="auto">
                <a:spcBef>
                  <a:spcPts val="0"/>
                </a:spcBef>
                <a:spcAft>
                  <a:spcPts val="0"/>
                </a:spcAft>
              </a:pPr>
              <a:r>
                <a:rPr lang="en-US" altLang="zh-CN" sz="11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P</a:t>
              </a:r>
              <a:r>
                <a:rPr lang="en-US" altLang="zh-CN" sz="1100"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t</a:t>
              </a:r>
              <a:endParaRPr lang="zh-CN" altLang="en-US" sz="1400"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93" name="矩形 92"/>
            <p:cNvSpPr/>
            <p:nvPr/>
          </p:nvSpPr>
          <p:spPr>
            <a:xfrm>
              <a:off x="4950901" y="4286183"/>
              <a:ext cx="2738292" cy="1623788"/>
            </a:xfrm>
            <a:prstGeom prst="rect">
              <a:avLst/>
            </a:prstGeom>
            <a:noFill/>
            <a:ln w="12700" cap="flat" cmpd="sng" algn="ctr">
              <a:solidFill>
                <a:srgbClr val="5B9BD5"/>
              </a:solidFill>
              <a:prstDash val="lgDash"/>
              <a:miter lim="800000"/>
            </a:ln>
            <a:effectLst>
              <a:glow rad="63500">
                <a:srgbClr val="A5A5A5">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94" name="立方体 93"/>
            <p:cNvSpPr/>
            <p:nvPr/>
          </p:nvSpPr>
          <p:spPr>
            <a:xfrm rot="5400000" flipH="1">
              <a:off x="4602640" y="4817136"/>
              <a:ext cx="1484700" cy="582635"/>
            </a:xfrm>
            <a:prstGeom prst="cube">
              <a:avLst>
                <a:gd name="adj" fmla="val 94778"/>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95" name="立方体 94"/>
            <p:cNvSpPr/>
            <p:nvPr/>
          </p:nvSpPr>
          <p:spPr>
            <a:xfrm rot="5400000" flipH="1">
              <a:off x="4956581" y="4932124"/>
              <a:ext cx="1261233" cy="576124"/>
            </a:xfrm>
            <a:prstGeom prst="cube">
              <a:avLst>
                <a:gd name="adj" fmla="val 87453"/>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96" name="立方体 95"/>
            <p:cNvSpPr/>
            <p:nvPr/>
          </p:nvSpPr>
          <p:spPr>
            <a:xfrm rot="5400000" flipH="1">
              <a:off x="5341855" y="5036493"/>
              <a:ext cx="1064671" cy="563948"/>
            </a:xfrm>
            <a:prstGeom prst="cube">
              <a:avLst>
                <a:gd name="adj" fmla="val 75397"/>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97" name="立方体 96"/>
            <p:cNvSpPr/>
            <p:nvPr/>
          </p:nvSpPr>
          <p:spPr>
            <a:xfrm rot="5400000" flipH="1">
              <a:off x="5745247" y="5142076"/>
              <a:ext cx="909062" cy="520965"/>
            </a:xfrm>
            <a:prstGeom prst="cube">
              <a:avLst>
                <a:gd name="adj" fmla="val 69591"/>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98" name="立方体 97"/>
            <p:cNvSpPr/>
            <p:nvPr/>
          </p:nvSpPr>
          <p:spPr>
            <a:xfrm rot="5400000" flipH="1">
              <a:off x="6084780" y="5015528"/>
              <a:ext cx="1084459" cy="586089"/>
            </a:xfrm>
            <a:prstGeom prst="cube">
              <a:avLst>
                <a:gd name="adj" fmla="val 75397"/>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99" name="立方体 98"/>
            <p:cNvSpPr/>
            <p:nvPr/>
          </p:nvSpPr>
          <p:spPr>
            <a:xfrm rot="5400000" flipH="1">
              <a:off x="6333178" y="4923373"/>
              <a:ext cx="1281019" cy="560966"/>
            </a:xfrm>
            <a:prstGeom prst="cube">
              <a:avLst>
                <a:gd name="adj" fmla="val 87453"/>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100" name="立方体 99"/>
            <p:cNvSpPr/>
            <p:nvPr/>
          </p:nvSpPr>
          <p:spPr>
            <a:xfrm rot="5400000" flipH="1">
              <a:off x="6539833" y="4827519"/>
              <a:ext cx="1476457" cy="584114"/>
            </a:xfrm>
            <a:prstGeom prst="cube">
              <a:avLst>
                <a:gd name="adj" fmla="val 94778"/>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等线"/>
                <a:ea typeface="等线" panose="02010600030101010101" pitchFamily="2" charset="-122"/>
                <a:cs typeface="+mn-cs"/>
              </a:endParaRPr>
            </a:p>
          </p:txBody>
        </p:sp>
        <p:sp>
          <p:nvSpPr>
            <p:cNvPr id="101" name="矩形 100"/>
            <p:cNvSpPr/>
            <p:nvPr/>
          </p:nvSpPr>
          <p:spPr>
            <a:xfrm>
              <a:off x="8755988" y="5690102"/>
              <a:ext cx="631441" cy="255603"/>
            </a:xfrm>
            <a:prstGeom prst="rect">
              <a:avLst/>
            </a:prstGeom>
          </p:spPr>
          <p:txBody>
            <a:bodyPr wrap="none">
              <a:spAutoFit/>
            </a:bodyPr>
            <a:lstStyle/>
            <a:p>
              <a:pPr fontAlgn="auto">
                <a:spcBef>
                  <a:spcPts val="0"/>
                </a:spcBef>
                <a:spcAft>
                  <a:spcPts val="0"/>
                </a:spcAft>
              </a:pPr>
              <a:r>
                <a:rPr lang="en-US" altLang="zh-CN" sz="1100" dirty="0">
                  <a:latin typeface="Times New Roman" panose="02020603050405020304" pitchFamily="18" charset="0"/>
                  <a:ea typeface="+mn-ea"/>
                  <a:cs typeface="Times New Roman" panose="02020603050405020304" pitchFamily="18" charset="0"/>
                </a:rPr>
                <a:t>masking</a:t>
              </a:r>
              <a:endParaRPr lang="zh-CN" altLang="en-US" sz="1100" dirty="0">
                <a:latin typeface="Times New Roman" panose="02020603050405020304" pitchFamily="18" charset="0"/>
                <a:ea typeface="+mn-ea"/>
                <a:cs typeface="Times New Roman" panose="02020603050405020304" pitchFamily="18" charset="0"/>
              </a:endParaRPr>
            </a:p>
          </p:txBody>
        </p:sp>
        <p:cxnSp>
          <p:nvCxnSpPr>
            <p:cNvPr id="102" name="直接箭头连接符 101"/>
            <p:cNvCxnSpPr/>
            <p:nvPr/>
          </p:nvCxnSpPr>
          <p:spPr>
            <a:xfrm>
              <a:off x="7520788" y="5111683"/>
              <a:ext cx="514697" cy="5929"/>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03" name="矩形 102"/>
            <p:cNvSpPr/>
            <p:nvPr/>
          </p:nvSpPr>
          <p:spPr>
            <a:xfrm>
              <a:off x="7859952" y="4286183"/>
              <a:ext cx="1480951" cy="1623788"/>
            </a:xfrm>
            <a:prstGeom prst="rect">
              <a:avLst/>
            </a:prstGeom>
            <a:noFill/>
            <a:ln w="12700" cap="flat" cmpd="sng" algn="ctr">
              <a:solidFill>
                <a:srgbClr val="5B9BD5"/>
              </a:solidFill>
              <a:prstDash val="lgDash"/>
              <a:miter lim="800000"/>
            </a:ln>
            <a:effectLst>
              <a:glow rad="63500">
                <a:srgbClr val="A5A5A5">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cxnSp>
          <p:nvCxnSpPr>
            <p:cNvPr id="104" name="直接箭头连接符 103"/>
            <p:cNvCxnSpPr/>
            <p:nvPr/>
          </p:nvCxnSpPr>
          <p:spPr>
            <a:xfrm flipV="1">
              <a:off x="6468330" y="4439680"/>
              <a:ext cx="321752" cy="556234"/>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05" name="矩形 104"/>
            <p:cNvSpPr/>
            <p:nvPr/>
          </p:nvSpPr>
          <p:spPr>
            <a:xfrm>
              <a:off x="7927833" y="4411097"/>
              <a:ext cx="511955" cy="255604"/>
            </a:xfrm>
            <a:prstGeom prst="rect">
              <a:avLst/>
            </a:prstGeom>
          </p:spPr>
          <p:txBody>
            <a:bodyPr wrap="none">
              <a:spAutoFit/>
            </a:bodyPr>
            <a:lstStyle/>
            <a:p>
              <a:r>
                <a:rPr lang="en-US" altLang="zh-CN" sz="1100" dirty="0" smtClean="0">
                  <a:latin typeface="Times New Roman" panose="02020603050405020304" pitchFamily="18" charset="0"/>
                  <a:ea typeface="+mn-ea"/>
                  <a:cs typeface="Times New Roman" panose="02020603050405020304" pitchFamily="18" charset="0"/>
                </a:rPr>
                <a:t>masks</a:t>
              </a:r>
              <a:endParaRPr lang="en-US" altLang="zh-CN" sz="1100" dirty="0">
                <a:latin typeface="Times New Roman" panose="02020603050405020304" pitchFamily="18" charset="0"/>
                <a:ea typeface="+mn-ea"/>
                <a:cs typeface="Times New Roman" panose="02020603050405020304" pitchFamily="18" charset="0"/>
              </a:endParaRPr>
            </a:p>
          </p:txBody>
        </p:sp>
        <p:grpSp>
          <p:nvGrpSpPr>
            <p:cNvPr id="107" name="组合 106"/>
            <p:cNvGrpSpPr/>
            <p:nvPr/>
          </p:nvGrpSpPr>
          <p:grpSpPr>
            <a:xfrm>
              <a:off x="8260162" y="4383350"/>
              <a:ext cx="655238" cy="1472604"/>
              <a:chOff x="8549540" y="-439598"/>
              <a:chExt cx="901579" cy="2432100"/>
            </a:xfrm>
          </p:grpSpPr>
          <p:sp>
            <p:nvSpPr>
              <p:cNvPr id="115" name="立方体 114"/>
              <p:cNvSpPr/>
              <p:nvPr/>
            </p:nvSpPr>
            <p:spPr>
              <a:xfrm rot="5400000" flipH="1">
                <a:off x="7784280" y="325662"/>
                <a:ext cx="2432100" cy="901579"/>
              </a:xfrm>
              <a:prstGeom prst="cube">
                <a:avLst>
                  <a:gd name="adj" fmla="val 94778"/>
                </a:avLst>
              </a:prstGeom>
              <a:noFill/>
              <a:ln w="28575"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6" name="立方体 115"/>
              <p:cNvSpPr/>
              <p:nvPr/>
            </p:nvSpPr>
            <p:spPr>
              <a:xfrm rot="5400000" flipH="1">
                <a:off x="8504266" y="476701"/>
                <a:ext cx="914095" cy="383402"/>
              </a:xfrm>
              <a:prstGeom prst="cube">
                <a:avLst>
                  <a:gd name="adj" fmla="val 94778"/>
                </a:avLst>
              </a:prstGeom>
              <a:solidFill>
                <a:srgbClr val="0070C0"/>
              </a:solidFill>
              <a:ln w="28575"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08" name="立方体 107"/>
            <p:cNvSpPr/>
            <p:nvPr/>
          </p:nvSpPr>
          <p:spPr>
            <a:xfrm rot="5400000" flipH="1">
              <a:off x="8126466" y="4812393"/>
              <a:ext cx="1476885" cy="599934"/>
            </a:xfrm>
            <a:prstGeom prst="cube">
              <a:avLst>
                <a:gd name="adj" fmla="val 94778"/>
              </a:avLst>
            </a:prstGeom>
            <a:noFill/>
            <a:ln w="28575"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cxnSp>
          <p:nvCxnSpPr>
            <p:cNvPr id="111" name="直接箭头连接符 110"/>
            <p:cNvCxnSpPr/>
            <p:nvPr/>
          </p:nvCxnSpPr>
          <p:spPr>
            <a:xfrm flipH="1">
              <a:off x="6302430" y="4708277"/>
              <a:ext cx="4915" cy="362939"/>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12" name="矩形 111"/>
            <p:cNvSpPr/>
            <p:nvPr/>
          </p:nvSpPr>
          <p:spPr>
            <a:xfrm>
              <a:off x="6186666" y="4464770"/>
              <a:ext cx="372218" cy="261610"/>
            </a:xfrm>
            <a:prstGeom prst="rect">
              <a:avLst/>
            </a:prstGeom>
          </p:spPr>
          <p:txBody>
            <a:bodyPr wrap="none">
              <a:spAutoFit/>
            </a:bodyPr>
            <a:lstStyle/>
            <a:p>
              <a:r>
                <a:rPr lang="en-US" altLang="zh-CN" sz="1100" dirty="0" smtClean="0">
                  <a:latin typeface="Times New Roman" panose="02020603050405020304" pitchFamily="18" charset="0"/>
                  <a:ea typeface="+mn-ea"/>
                  <a:cs typeface="Times New Roman" panose="02020603050405020304" pitchFamily="18" charset="0"/>
                </a:rPr>
                <a:t>h</a:t>
              </a:r>
              <a:r>
                <a:rPr lang="en-US" altLang="zh-CN" sz="1100" baseline="-25000" dirty="0" smtClean="0">
                  <a:latin typeface="Times New Roman" panose="02020603050405020304" pitchFamily="18" charset="0"/>
                  <a:ea typeface="+mn-ea"/>
                  <a:cs typeface="Times New Roman" panose="02020603050405020304" pitchFamily="18" charset="0"/>
                </a:rPr>
                <a:t>t-1</a:t>
              </a:r>
              <a:endParaRPr lang="zh-CN" altLang="en-US" sz="1100" baseline="-25000" dirty="0">
                <a:latin typeface="Times New Roman" panose="02020603050405020304" pitchFamily="18" charset="0"/>
                <a:ea typeface="+mn-ea"/>
                <a:cs typeface="Times New Roman" panose="02020603050405020304" pitchFamily="18" charset="0"/>
              </a:endParaRPr>
            </a:p>
          </p:txBody>
        </p:sp>
        <p:cxnSp>
          <p:nvCxnSpPr>
            <p:cNvPr id="113" name="直接箭头连接符 112"/>
            <p:cNvCxnSpPr/>
            <p:nvPr/>
          </p:nvCxnSpPr>
          <p:spPr>
            <a:xfrm flipH="1">
              <a:off x="6236528" y="5735173"/>
              <a:ext cx="4915" cy="362939"/>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14" name="矩形 113"/>
            <p:cNvSpPr/>
            <p:nvPr/>
          </p:nvSpPr>
          <p:spPr>
            <a:xfrm>
              <a:off x="6339066" y="5912695"/>
              <a:ext cx="280846" cy="261610"/>
            </a:xfrm>
            <a:prstGeom prst="rect">
              <a:avLst/>
            </a:prstGeom>
          </p:spPr>
          <p:txBody>
            <a:bodyPr wrap="none">
              <a:spAutoFit/>
            </a:bodyPr>
            <a:lstStyle/>
            <a:p>
              <a:r>
                <a:rPr lang="en-US" altLang="zh-CN" sz="1100" dirty="0" err="1" smtClean="0">
                  <a:latin typeface="Times New Roman" panose="02020603050405020304" pitchFamily="18" charset="0"/>
                  <a:ea typeface="+mn-ea"/>
                  <a:cs typeface="Times New Roman" panose="02020603050405020304" pitchFamily="18" charset="0"/>
                </a:rPr>
                <a:t>h</a:t>
              </a:r>
              <a:r>
                <a:rPr lang="en-US" altLang="zh-CN" sz="1100" baseline="-25000" dirty="0" err="1" smtClean="0">
                  <a:latin typeface="Times New Roman" panose="02020603050405020304" pitchFamily="18" charset="0"/>
                  <a:ea typeface="+mn-ea"/>
                  <a:cs typeface="Times New Roman" panose="02020603050405020304" pitchFamily="18" charset="0"/>
                </a:rPr>
                <a:t>t</a:t>
              </a:r>
              <a:endParaRPr lang="zh-CN" altLang="en-US" sz="1100" baseline="-25000" dirty="0">
                <a:latin typeface="Times New Roman" panose="02020603050405020304" pitchFamily="18" charset="0"/>
                <a:ea typeface="+mn-ea"/>
                <a:cs typeface="Times New Roman" panose="02020603050405020304" pitchFamily="18" charset="0"/>
              </a:endParaRPr>
            </a:p>
          </p:txBody>
        </p:sp>
        <p:grpSp>
          <p:nvGrpSpPr>
            <p:cNvPr id="2" name="组合 1"/>
            <p:cNvGrpSpPr/>
            <p:nvPr/>
          </p:nvGrpSpPr>
          <p:grpSpPr>
            <a:xfrm>
              <a:off x="3955897" y="4823319"/>
              <a:ext cx="779856" cy="615528"/>
              <a:chOff x="3955897" y="4823319"/>
              <a:chExt cx="779856" cy="615528"/>
            </a:xfrm>
          </p:grpSpPr>
          <p:pic>
            <p:nvPicPr>
              <p:cNvPr id="125" name="图片 124"/>
              <p:cNvPicPr>
                <a:picLocks noChangeAspect="1"/>
              </p:cNvPicPr>
              <p:nvPr/>
            </p:nvPicPr>
            <p:blipFill>
              <a:blip r:embed="rId6" cstate="print"/>
              <a:stretch>
                <a:fillRect/>
              </a:stretch>
            </p:blipFill>
            <p:spPr>
              <a:xfrm>
                <a:off x="3955897" y="4823319"/>
                <a:ext cx="589769" cy="453391"/>
              </a:xfrm>
              <a:prstGeom prst="rect">
                <a:avLst/>
              </a:prstGeom>
              <a:ln w="19050">
                <a:solidFill>
                  <a:schemeClr val="tx1"/>
                </a:solidFill>
              </a:ln>
            </p:spPr>
          </p:pic>
          <p:pic>
            <p:nvPicPr>
              <p:cNvPr id="126" name="图片 125"/>
              <p:cNvPicPr>
                <a:picLocks noChangeAspect="1"/>
              </p:cNvPicPr>
              <p:nvPr/>
            </p:nvPicPr>
            <p:blipFill>
              <a:blip r:embed="rId6" cstate="print"/>
              <a:stretch>
                <a:fillRect/>
              </a:stretch>
            </p:blipFill>
            <p:spPr>
              <a:xfrm>
                <a:off x="4052329" y="4909256"/>
                <a:ext cx="589769" cy="453391"/>
              </a:xfrm>
              <a:prstGeom prst="rect">
                <a:avLst/>
              </a:prstGeom>
              <a:ln w="19050">
                <a:solidFill>
                  <a:schemeClr val="tx1"/>
                </a:solidFill>
              </a:ln>
            </p:spPr>
          </p:pic>
          <p:pic>
            <p:nvPicPr>
              <p:cNvPr id="127" name="图片 126"/>
              <p:cNvPicPr>
                <a:picLocks noChangeAspect="1"/>
              </p:cNvPicPr>
              <p:nvPr/>
            </p:nvPicPr>
            <p:blipFill>
              <a:blip r:embed="rId6" cstate="print"/>
              <a:stretch>
                <a:fillRect/>
              </a:stretch>
            </p:blipFill>
            <p:spPr>
              <a:xfrm>
                <a:off x="4145984" y="4985456"/>
                <a:ext cx="589769" cy="453391"/>
              </a:xfrm>
              <a:prstGeom prst="rect">
                <a:avLst/>
              </a:prstGeom>
              <a:ln w="19050">
                <a:solidFill>
                  <a:schemeClr val="tx1"/>
                </a:solidFill>
              </a:ln>
            </p:spPr>
          </p:pic>
        </p:grpSp>
      </p:grpSp>
    </p:spTree>
    <p:extLst>
      <p:ext uri="{BB962C8B-B14F-4D97-AF65-F5344CB8AC3E}">
        <p14:creationId xmlns:p14="http://schemas.microsoft.com/office/powerpoint/2010/main" val="4241731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250"/>
                                  </p:stCondLst>
                                  <p:childTnLst>
                                    <p:set>
                                      <p:cBhvr>
                                        <p:cTn id="24" dur="1" fill="hold">
                                          <p:stCondLst>
                                            <p:cond delay="0"/>
                                          </p:stCondLst>
                                        </p:cTn>
                                        <p:tgtEl>
                                          <p:spTgt spid="118"/>
                                        </p:tgtEl>
                                        <p:attrNameLst>
                                          <p:attrName>style.visibility</p:attrName>
                                        </p:attrNameLst>
                                      </p:cBhvr>
                                      <p:to>
                                        <p:strVal val="visible"/>
                                      </p:to>
                                    </p:set>
                                  </p:childTnLst>
                                </p:cTn>
                              </p:par>
                            </p:childTnLst>
                          </p:cTn>
                        </p:par>
                        <p:par>
                          <p:cTn id="25" fill="hold">
                            <p:stCondLst>
                              <p:cond delay="2750"/>
                            </p:stCondLst>
                            <p:childTnLst>
                              <p:par>
                                <p:cTn id="26" presetID="1" presetClass="entr" presetSubtype="0" fill="hold" grpId="0" nodeType="afterEffect">
                                  <p:stCondLst>
                                    <p:cond delay="250"/>
                                  </p:stCondLst>
                                  <p:childTnLst>
                                    <p:set>
                                      <p:cBhvr>
                                        <p:cTn id="27" dur="1" fill="hold">
                                          <p:stCondLst>
                                            <p:cond delay="0"/>
                                          </p:stCondLst>
                                        </p:cTn>
                                        <p:tgtEl>
                                          <p:spTgt spid="119"/>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nodeType="afterEffect">
                                  <p:stCondLst>
                                    <p:cond delay="25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250"/>
                                  </p:stCondLst>
                                  <p:childTnLst>
                                    <p:set>
                                      <p:cBhvr>
                                        <p:cTn id="32" dur="1" fill="hold">
                                          <p:stCondLst>
                                            <p:cond delay="0"/>
                                          </p:stCondLst>
                                        </p:cTn>
                                        <p:tgtEl>
                                          <p:spTgt spid="128"/>
                                        </p:tgtEl>
                                        <p:attrNameLst>
                                          <p:attrName>style.visibility</p:attrName>
                                        </p:attrNameLst>
                                      </p:cBhvr>
                                      <p:to>
                                        <p:strVal val="visible"/>
                                      </p:to>
                                    </p:set>
                                  </p:childTnLst>
                                </p:cTn>
                              </p:par>
                            </p:childTnLst>
                          </p:cTn>
                        </p:par>
                        <p:par>
                          <p:cTn id="33" fill="hold">
                            <p:stCondLst>
                              <p:cond delay="3250"/>
                            </p:stCondLst>
                            <p:childTnLst>
                              <p:par>
                                <p:cTn id="34" presetID="1" presetClass="entr" presetSubtype="0" fill="hold" nodeType="afterEffect">
                                  <p:stCondLst>
                                    <p:cond delay="250"/>
                                  </p:stCondLst>
                                  <p:childTnLst>
                                    <p:set>
                                      <p:cBhvr>
                                        <p:cTn id="35" dur="1" fill="hold">
                                          <p:stCondLst>
                                            <p:cond delay="0"/>
                                          </p:stCondLst>
                                        </p:cTn>
                                        <p:tgtEl>
                                          <p:spTgt spid="19"/>
                                        </p:tgtEl>
                                        <p:attrNameLst>
                                          <p:attrName>style.visibility</p:attrName>
                                        </p:attrNameLst>
                                      </p:cBhvr>
                                      <p:to>
                                        <p:strVal val="visible"/>
                                      </p:to>
                                    </p:set>
                                  </p:childTnLst>
                                </p:cTn>
                              </p:par>
                            </p:childTnLst>
                          </p:cTn>
                        </p:par>
                        <p:par>
                          <p:cTn id="36" fill="hold">
                            <p:stCondLst>
                              <p:cond delay="3500"/>
                            </p:stCondLst>
                            <p:childTnLst>
                              <p:par>
                                <p:cTn id="37" presetID="1" presetClass="entr" presetSubtype="0" fill="hold" nodeType="afterEffect">
                                  <p:stCondLst>
                                    <p:cond delay="500"/>
                                  </p:stCondLst>
                                  <p:childTnLst>
                                    <p:set>
                                      <p:cBhvr>
                                        <p:cTn id="38" dur="1" fill="hold">
                                          <p:stCondLst>
                                            <p:cond delay="0"/>
                                          </p:stCondLst>
                                        </p:cTn>
                                        <p:tgtEl>
                                          <p:spTgt spid="121"/>
                                        </p:tgtEl>
                                        <p:attrNameLst>
                                          <p:attrName>style.visibility</p:attrName>
                                        </p:attrNameLst>
                                      </p:cBhvr>
                                      <p:to>
                                        <p:strVal val="visible"/>
                                      </p:to>
                                    </p:set>
                                  </p:childTnLst>
                                </p:cTn>
                              </p:par>
                            </p:childTnLst>
                          </p:cTn>
                        </p:par>
                        <p:par>
                          <p:cTn id="39" fill="hold">
                            <p:stCondLst>
                              <p:cond delay="4000"/>
                            </p:stCondLst>
                            <p:childTnLst>
                              <p:par>
                                <p:cTn id="40" presetID="1" presetClass="entr" presetSubtype="0" fill="hold" nodeType="afterEffect">
                                  <p:stCondLst>
                                    <p:cond delay="500"/>
                                  </p:stCondLst>
                                  <p:childTnLst>
                                    <p:set>
                                      <p:cBhvr>
                                        <p:cTn id="41" dur="1" fill="hold">
                                          <p:stCondLst>
                                            <p:cond delay="0"/>
                                          </p:stCondLst>
                                        </p:cTn>
                                        <p:tgtEl>
                                          <p:spTgt spid="5"/>
                                        </p:tgtEl>
                                        <p:attrNameLst>
                                          <p:attrName>style.visibility</p:attrName>
                                        </p:attrNameLst>
                                      </p:cBhvr>
                                      <p:to>
                                        <p:strVal val="visible"/>
                                      </p:to>
                                    </p:set>
                                  </p:childTnLst>
                                </p:cTn>
                              </p:par>
                            </p:childTnLst>
                          </p:cTn>
                        </p:par>
                        <p:par>
                          <p:cTn id="42" fill="hold">
                            <p:stCondLst>
                              <p:cond delay="4500"/>
                            </p:stCondLst>
                            <p:childTnLst>
                              <p:par>
                                <p:cTn id="43" presetID="1" presetClass="entr" presetSubtype="0" fill="hold" nodeType="afterEffect">
                                  <p:stCondLst>
                                    <p:cond delay="250"/>
                                  </p:stCondLst>
                                  <p:childTnLst>
                                    <p:set>
                                      <p:cBhvr>
                                        <p:cTn id="44" dur="1" fill="hold">
                                          <p:stCondLst>
                                            <p:cond delay="0"/>
                                          </p:stCondLst>
                                        </p:cTn>
                                        <p:tgtEl>
                                          <p:spTgt spid="120"/>
                                        </p:tgtEl>
                                        <p:attrNameLst>
                                          <p:attrName>style.visibility</p:attrName>
                                        </p:attrNameLst>
                                      </p:cBhvr>
                                      <p:to>
                                        <p:strVal val="visible"/>
                                      </p:to>
                                    </p:set>
                                  </p:childTnLst>
                                </p:cTn>
                              </p:par>
                            </p:childTnLst>
                          </p:cTn>
                        </p:par>
                        <p:par>
                          <p:cTn id="45" fill="hold">
                            <p:stCondLst>
                              <p:cond delay="4750"/>
                            </p:stCondLst>
                            <p:childTnLst>
                              <p:par>
                                <p:cTn id="46" presetID="1" presetClass="entr" presetSubtype="0" fill="hold" nodeType="afterEffect">
                                  <p:stCondLst>
                                    <p:cond delay="500"/>
                                  </p:stCondLst>
                                  <p:childTnLst>
                                    <p:set>
                                      <p:cBhvr>
                                        <p:cTn id="47" dur="1" fill="hold">
                                          <p:stCondLst>
                                            <p:cond delay="0"/>
                                          </p:stCondLst>
                                        </p:cTn>
                                        <p:tgtEl>
                                          <p:spTgt spid="122"/>
                                        </p:tgtEl>
                                        <p:attrNameLst>
                                          <p:attrName>style.visibility</p:attrName>
                                        </p:attrNameLst>
                                      </p:cBhvr>
                                      <p:to>
                                        <p:strVal val="visible"/>
                                      </p:to>
                                    </p:set>
                                  </p:childTnLst>
                                </p:cTn>
                              </p:par>
                            </p:childTnLst>
                          </p:cTn>
                        </p:par>
                        <p:par>
                          <p:cTn id="48" fill="hold">
                            <p:stCondLst>
                              <p:cond delay="5250"/>
                            </p:stCondLst>
                            <p:childTnLst>
                              <p:par>
                                <p:cTn id="49" presetID="1" presetClass="entr" presetSubtype="0" fill="hold" nodeType="afterEffect">
                                  <p:stCondLst>
                                    <p:cond delay="500"/>
                                  </p:stCondLst>
                                  <p:childTnLst>
                                    <p:set>
                                      <p:cBhvr>
                                        <p:cTn id="5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8" grpId="0"/>
      <p:bldP spid="1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p:txBody>
          <a:bodyPr/>
          <a:lstStyle/>
          <a:p>
            <a:endParaRPr lang="en-US" sz="2400" dirty="0">
              <a:solidFill>
                <a:srgbClr val="0033CC"/>
              </a:solidFill>
              <a:cs typeface="+mn-cs"/>
            </a:endParaRPr>
          </a:p>
        </p:txBody>
      </p:sp>
      <p:sp>
        <p:nvSpPr>
          <p:cNvPr id="3" name="内容占位符 5"/>
          <p:cNvSpPr>
            <a:spLocks noGrp="1"/>
          </p:cNvSpPr>
          <p:nvPr>
            <p:ph idx="4294967295"/>
          </p:nvPr>
        </p:nvSpPr>
        <p:spPr>
          <a:xfrm>
            <a:off x="349884" y="514375"/>
            <a:ext cx="11461751" cy="513527"/>
          </a:xfrm>
          <a:prstGeom prst="rect">
            <a:avLst/>
          </a:prstGeom>
        </p:spPr>
        <p:txBody>
          <a:bodyPr/>
          <a:lstStyle/>
          <a:p>
            <a:pPr marL="0" indent="0">
              <a:buClr>
                <a:schemeClr val="accent2"/>
              </a:buClr>
              <a:buNone/>
            </a:pPr>
            <a:r>
              <a:rPr lang="en-US" altLang="zh-CN" sz="3200" dirty="0" smtClean="0">
                <a:solidFill>
                  <a:srgbClr val="0033CC"/>
                </a:solidFill>
                <a:latin typeface="Times New Roman" panose="02020603050405020304" pitchFamily="18" charset="0"/>
                <a:cs typeface="Times New Roman" panose="02020603050405020304" pitchFamily="18" charset="0"/>
              </a:rPr>
              <a:t>Network Structure</a:t>
            </a:r>
            <a:endParaRPr lang="en-US" altLang="zh-CN" sz="3200" dirty="0">
              <a:solidFill>
                <a:srgbClr val="0033CC"/>
              </a:solidFill>
              <a:latin typeface="Times New Roman" panose="02020603050405020304" pitchFamily="18" charset="0"/>
              <a:cs typeface="Times New Roman" panose="02020603050405020304" pitchFamily="18" charset="0"/>
            </a:endParaRPr>
          </a:p>
        </p:txBody>
      </p:sp>
      <p:sp>
        <p:nvSpPr>
          <p:cNvPr id="4" name="矩形 3"/>
          <p:cNvSpPr/>
          <p:nvPr/>
        </p:nvSpPr>
        <p:spPr>
          <a:xfrm>
            <a:off x="312735" y="1070446"/>
            <a:ext cx="9721080" cy="1569660"/>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Attention Module: Pyramid-like Sampling</a:t>
            </a:r>
          </a:p>
          <a:p>
            <a:pPr marL="742950" lvl="1"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Split input frames into bins at multiple levels.</a:t>
            </a:r>
          </a:p>
          <a:p>
            <a:pPr marL="742950" lvl="1"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Compute motion amplitude (</a:t>
            </a:r>
            <a:r>
              <a:rPr lang="en-US" altLang="zh-CN" sz="2400" dirty="0" smtClean="0">
                <a:latin typeface="Times New Roman" panose="02020603050405020304" pitchFamily="18" charset="0"/>
                <a:ea typeface="+mn-ea"/>
                <a:cs typeface="Times New Roman" panose="02020603050405020304" pitchFamily="18" charset="0"/>
              </a:rPr>
              <a:t>l</a:t>
            </a:r>
            <a:r>
              <a:rPr lang="en-US" altLang="zh-CN" sz="2400" baseline="-25000" dirty="0" smtClean="0">
                <a:latin typeface="Times New Roman" panose="02020603050405020304" pitchFamily="18" charset="0"/>
                <a:ea typeface="+mn-ea"/>
                <a:cs typeface="Times New Roman" panose="02020603050405020304" pitchFamily="18" charset="0"/>
              </a:rPr>
              <a:t>2</a:t>
            </a:r>
            <a:r>
              <a:rPr lang="en-US" altLang="zh-CN" sz="2400" i="0" dirty="0" smtClean="0">
                <a:latin typeface="Times New Roman" panose="02020603050405020304" pitchFamily="18" charset="0"/>
                <a:ea typeface="+mn-ea"/>
                <a:cs typeface="Times New Roman" panose="02020603050405020304" pitchFamily="18" charset="0"/>
              </a:rPr>
              <a:t> difference) for each bin as score </a:t>
            </a:r>
            <a:r>
              <a:rPr lang="en-US" altLang="zh-CN" sz="2400" dirty="0" smtClean="0">
                <a:latin typeface="Times New Roman" panose="02020603050405020304" pitchFamily="18" charset="0"/>
                <a:ea typeface="+mn-ea"/>
                <a:cs typeface="Times New Roman" panose="02020603050405020304" pitchFamily="18" charset="0"/>
              </a:rPr>
              <a:t>f</a:t>
            </a:r>
            <a:r>
              <a:rPr lang="en-US" altLang="zh-CN" sz="2400" baseline="-25000" dirty="0" smtClean="0">
                <a:latin typeface="Times New Roman" panose="02020603050405020304" pitchFamily="18" charset="0"/>
                <a:ea typeface="+mn-ea"/>
                <a:cs typeface="Times New Roman" panose="02020603050405020304" pitchFamily="18" charset="0"/>
              </a:rPr>
              <a:t>i</a:t>
            </a:r>
            <a:r>
              <a:rPr lang="en-US" altLang="zh-CN" sz="2400" i="0" dirty="0" smtClean="0">
                <a:latin typeface="Times New Roman" panose="02020603050405020304" pitchFamily="18" charset="0"/>
                <a:ea typeface="+mn-ea"/>
                <a:cs typeface="Times New Roman" panose="02020603050405020304" pitchFamily="18" charset="0"/>
              </a:rPr>
              <a:t>.</a:t>
            </a:r>
            <a:endParaRPr lang="en-US" altLang="zh-CN" sz="2400" i="0" dirty="0">
              <a:latin typeface="Times New Roman" panose="02020603050405020304" pitchFamily="18" charset="0"/>
              <a:ea typeface="+mn-ea"/>
              <a:cs typeface="Times New Roman" panose="02020603050405020304" pitchFamily="18" charset="0"/>
            </a:endParaRPr>
          </a:p>
          <a:p>
            <a:pPr marL="742950" lvl="1" indent="-285750">
              <a:buFont typeface="Arial" panose="020B0604020202020204" pitchFamily="34" charset="0"/>
              <a:buChar char="•"/>
            </a:pPr>
            <a:r>
              <a:rPr lang="en-US" altLang="zh-CN" sz="2400" dirty="0" smtClean="0">
                <a:latin typeface="Times New Roman" panose="02020603050405020304" pitchFamily="18" charset="0"/>
                <a:ea typeface="+mn-ea"/>
                <a:cs typeface="Times New Roman" panose="02020603050405020304" pitchFamily="18" charset="0"/>
              </a:rPr>
              <a:t>T</a:t>
            </a:r>
            <a:r>
              <a:rPr lang="en-US" altLang="zh-CN" sz="2400" i="0" dirty="0" smtClean="0">
                <a:latin typeface="Times New Roman" panose="02020603050405020304" pitchFamily="18" charset="0"/>
                <a:ea typeface="+mn-ea"/>
                <a:cs typeface="Times New Roman" panose="02020603050405020304" pitchFamily="18" charset="0"/>
              </a:rPr>
              <a:t> bins with top scores are selected as key object regions</a:t>
            </a:r>
            <a:r>
              <a:rPr lang="en-US" altLang="zh-CN" sz="2400" dirty="0" smtClean="0">
                <a:latin typeface="Times New Roman" panose="02020603050405020304" pitchFamily="18" charset="0"/>
                <a:ea typeface="+mn-ea"/>
                <a:cs typeface="Times New Roman" panose="02020603050405020304" pitchFamily="18" charset="0"/>
              </a:rPr>
              <a:t>.</a:t>
            </a:r>
            <a:endParaRPr lang="en-US" altLang="zh-CN" sz="2400" dirty="0">
              <a:latin typeface="Times New Roman" panose="02020603050405020304" pitchFamily="18" charset="0"/>
              <a:ea typeface="+mn-ea"/>
              <a:cs typeface="Times New Roman" panose="02020603050405020304" pitchFamily="18" charset="0"/>
            </a:endParaRPr>
          </a:p>
        </p:txBody>
      </p:sp>
      <p:grpSp>
        <p:nvGrpSpPr>
          <p:cNvPr id="2" name="组合 1"/>
          <p:cNvGrpSpPr/>
          <p:nvPr/>
        </p:nvGrpSpPr>
        <p:grpSpPr>
          <a:xfrm>
            <a:off x="650395" y="2779136"/>
            <a:ext cx="9362968" cy="2495069"/>
            <a:chOff x="762000" y="2683397"/>
            <a:chExt cx="9362968" cy="2495069"/>
          </a:xfrm>
        </p:grpSpPr>
        <p:pic>
          <p:nvPicPr>
            <p:cNvPr id="5" name="图片 4"/>
            <p:cNvPicPr>
              <a:picLocks noChangeAspect="1"/>
            </p:cNvPicPr>
            <p:nvPr/>
          </p:nvPicPr>
          <p:blipFill>
            <a:blip r:embed="rId3"/>
            <a:stretch>
              <a:fillRect/>
            </a:stretch>
          </p:blipFill>
          <p:spPr>
            <a:xfrm>
              <a:off x="762000" y="2683397"/>
              <a:ext cx="9362968" cy="2230768"/>
            </a:xfrm>
            <a:prstGeom prst="rect">
              <a:avLst/>
            </a:prstGeom>
          </p:spPr>
        </p:pic>
        <p:sp>
          <p:nvSpPr>
            <p:cNvPr id="6" name="文本框 5"/>
            <p:cNvSpPr txBox="1"/>
            <p:nvPr/>
          </p:nvSpPr>
          <p:spPr>
            <a:xfrm>
              <a:off x="4231280" y="4835788"/>
              <a:ext cx="874610" cy="338554"/>
            </a:xfrm>
            <a:prstGeom prst="rect">
              <a:avLst/>
            </a:prstGeom>
            <a:noFill/>
          </p:spPr>
          <p:txBody>
            <a:bodyPr wrap="square" rtlCol="0">
              <a:spAutoFit/>
            </a:bodyPr>
            <a:lstStyle/>
            <a:p>
              <a:r>
                <a:rPr lang="en-US" altLang="zh-CN" sz="1600" i="0" dirty="0" smtClean="0">
                  <a:latin typeface="Times New Roman" panose="02020603050405020304" pitchFamily="18" charset="0"/>
                  <a:ea typeface="+mn-ea"/>
                  <a:cs typeface="Times New Roman" panose="02020603050405020304" pitchFamily="18" charset="0"/>
                </a:rPr>
                <a:t>Level 1</a:t>
              </a:r>
              <a:endParaRPr lang="zh-CN" altLang="en-US" sz="1600" i="0" dirty="0">
                <a:latin typeface="Times New Roman" panose="02020603050405020304" pitchFamily="18" charset="0"/>
                <a:ea typeface="+mn-ea"/>
                <a:cs typeface="Times New Roman" panose="02020603050405020304" pitchFamily="18" charset="0"/>
              </a:endParaRPr>
            </a:p>
          </p:txBody>
        </p:sp>
        <p:sp>
          <p:nvSpPr>
            <p:cNvPr id="8" name="文本框 7"/>
            <p:cNvSpPr txBox="1"/>
            <p:nvPr/>
          </p:nvSpPr>
          <p:spPr>
            <a:xfrm>
              <a:off x="8551760" y="4839912"/>
              <a:ext cx="874610" cy="338554"/>
            </a:xfrm>
            <a:prstGeom prst="rect">
              <a:avLst/>
            </a:prstGeom>
            <a:noFill/>
          </p:spPr>
          <p:txBody>
            <a:bodyPr wrap="square" rtlCol="0">
              <a:spAutoFit/>
            </a:bodyPr>
            <a:lstStyle/>
            <a:p>
              <a:r>
                <a:rPr lang="en-US" altLang="zh-CN" sz="1600" i="0" dirty="0" smtClean="0">
                  <a:latin typeface="Times New Roman" panose="02020603050405020304" pitchFamily="18" charset="0"/>
                  <a:ea typeface="+mn-ea"/>
                  <a:cs typeface="Times New Roman" panose="02020603050405020304" pitchFamily="18" charset="0"/>
                </a:rPr>
                <a:t>Level 3</a:t>
              </a:r>
              <a:endParaRPr lang="zh-CN" altLang="en-US" sz="1600" i="0" dirty="0">
                <a:latin typeface="Times New Roman" panose="02020603050405020304" pitchFamily="18" charset="0"/>
                <a:ea typeface="+mn-ea"/>
                <a:cs typeface="Times New Roman" panose="02020603050405020304" pitchFamily="18" charset="0"/>
              </a:endParaRPr>
            </a:p>
          </p:txBody>
        </p:sp>
        <p:sp>
          <p:nvSpPr>
            <p:cNvPr id="9" name="文本框 8"/>
            <p:cNvSpPr txBox="1"/>
            <p:nvPr/>
          </p:nvSpPr>
          <p:spPr>
            <a:xfrm>
              <a:off x="6436525" y="4835788"/>
              <a:ext cx="874610" cy="338554"/>
            </a:xfrm>
            <a:prstGeom prst="rect">
              <a:avLst/>
            </a:prstGeom>
            <a:noFill/>
          </p:spPr>
          <p:txBody>
            <a:bodyPr wrap="square" rtlCol="0">
              <a:spAutoFit/>
            </a:bodyPr>
            <a:lstStyle/>
            <a:p>
              <a:r>
                <a:rPr lang="en-US" altLang="zh-CN" sz="1600" i="0" dirty="0" smtClean="0">
                  <a:latin typeface="Times New Roman" panose="02020603050405020304" pitchFamily="18" charset="0"/>
                  <a:ea typeface="+mn-ea"/>
                  <a:cs typeface="Times New Roman" panose="02020603050405020304" pitchFamily="18" charset="0"/>
                </a:rPr>
                <a:t>Level 2</a:t>
              </a:r>
              <a:endParaRPr lang="zh-CN" altLang="en-US" sz="1600" i="0" dirty="0">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277278064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p:txBody>
          <a:bodyPr/>
          <a:lstStyle/>
          <a:p>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3" name="内容占位符 5"/>
          <p:cNvSpPr>
            <a:spLocks noGrp="1"/>
          </p:cNvSpPr>
          <p:nvPr>
            <p:ph idx="4294967295"/>
          </p:nvPr>
        </p:nvSpPr>
        <p:spPr>
          <a:xfrm>
            <a:off x="349884" y="503675"/>
            <a:ext cx="11461751" cy="513527"/>
          </a:xfrm>
          <a:prstGeom prst="rect">
            <a:avLst/>
          </a:prstGeom>
        </p:spPr>
        <p:txBody>
          <a:bodyPr/>
          <a:lstStyle/>
          <a:p>
            <a:pPr marL="0" indent="0">
              <a:buClr>
                <a:schemeClr val="accent2"/>
              </a:buClr>
              <a:buNone/>
            </a:pPr>
            <a:r>
              <a:rPr lang="en-US" altLang="zh-CN" sz="3200" dirty="0" smtClean="0">
                <a:solidFill>
                  <a:srgbClr val="0033CC"/>
                </a:solidFill>
                <a:latin typeface="Times New Roman" panose="02020603050405020304" pitchFamily="18" charset="0"/>
                <a:cs typeface="Times New Roman" panose="02020603050405020304" pitchFamily="18" charset="0"/>
              </a:rPr>
              <a:t>Network Structure</a:t>
            </a:r>
            <a:endParaRPr lang="en-US" altLang="zh-CN" sz="3200" dirty="0">
              <a:solidFill>
                <a:srgbClr val="0033CC"/>
              </a:solidFill>
              <a:latin typeface="Times New Roman" panose="02020603050405020304" pitchFamily="18" charset="0"/>
              <a:cs typeface="Times New Roman" panose="02020603050405020304" pitchFamily="18" charset="0"/>
            </a:endParaRPr>
          </a:p>
        </p:txBody>
      </p:sp>
      <p:sp>
        <p:nvSpPr>
          <p:cNvPr id="4" name="矩形 3"/>
          <p:cNvSpPr/>
          <p:nvPr/>
        </p:nvSpPr>
        <p:spPr>
          <a:xfrm>
            <a:off x="425370" y="1067833"/>
            <a:ext cx="9721080" cy="461665"/>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ea typeface="+mn-ea"/>
                <a:cs typeface="Times New Roman" panose="02020603050405020304" pitchFamily="18" charset="0"/>
              </a:rPr>
              <a:t>Attention Module: Spatially-transformed attention</a:t>
            </a:r>
            <a:endParaRPr lang="zh-CN" altLang="en-US" sz="2400" i="0" dirty="0">
              <a:cs typeface="Times New Roman" panose="02020603050405020304" pitchFamily="18" charset="0"/>
            </a:endParaRPr>
          </a:p>
        </p:txBody>
      </p:sp>
      <p:cxnSp>
        <p:nvCxnSpPr>
          <p:cNvPr id="6" name="Straight Connector 43"/>
          <p:cNvCxnSpPr/>
          <p:nvPr/>
        </p:nvCxnSpPr>
        <p:spPr>
          <a:xfrm>
            <a:off x="7716180" y="1943835"/>
            <a:ext cx="0" cy="35103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a:stretch>
            <a:fillRect/>
          </a:stretch>
        </p:blipFill>
        <p:spPr>
          <a:xfrm>
            <a:off x="7896200" y="2357145"/>
            <a:ext cx="4007156" cy="1646187"/>
          </a:xfrm>
          <a:prstGeom prst="rect">
            <a:avLst/>
          </a:prstGeom>
        </p:spPr>
      </p:pic>
      <p:pic>
        <p:nvPicPr>
          <p:cNvPr id="9" name="图片 8"/>
          <p:cNvPicPr>
            <a:picLocks noChangeAspect="1"/>
          </p:cNvPicPr>
          <p:nvPr/>
        </p:nvPicPr>
        <p:blipFill>
          <a:blip r:embed="rId4"/>
          <a:stretch>
            <a:fillRect/>
          </a:stretch>
        </p:blipFill>
        <p:spPr>
          <a:xfrm>
            <a:off x="380999" y="2123855"/>
            <a:ext cx="7024743" cy="2302753"/>
          </a:xfrm>
          <a:prstGeom prst="rect">
            <a:avLst/>
          </a:prstGeom>
        </p:spPr>
      </p:pic>
      <p:sp>
        <p:nvSpPr>
          <p:cNvPr id="10" name="文本框 9"/>
          <p:cNvSpPr txBox="1"/>
          <p:nvPr/>
        </p:nvSpPr>
        <p:spPr>
          <a:xfrm>
            <a:off x="8790620" y="4284095"/>
            <a:ext cx="2514600" cy="400110"/>
          </a:xfrm>
          <a:prstGeom prst="rect">
            <a:avLst/>
          </a:prstGeom>
          <a:noFill/>
        </p:spPr>
        <p:txBody>
          <a:bodyPr wrap="square" rtlCol="0">
            <a:spAutoFit/>
          </a:bodyPr>
          <a:lstStyle/>
          <a:p>
            <a:r>
              <a:rPr lang="en-US" altLang="zh-CN" sz="2000" i="0" dirty="0" smtClean="0">
                <a:latin typeface="Times New Roman" panose="02020603050405020304" pitchFamily="18" charset="0"/>
                <a:ea typeface="+mn-ea"/>
                <a:cs typeface="Times New Roman" panose="02020603050405020304" pitchFamily="18" charset="0"/>
              </a:rPr>
              <a:t>Spatial Transformer</a:t>
            </a:r>
            <a:endParaRPr lang="zh-CN" altLang="en-US" sz="2000" i="0" dirty="0">
              <a:latin typeface="Times New Roman" panose="02020603050405020304" pitchFamily="18" charset="0"/>
              <a:ea typeface="+mn-ea"/>
              <a:cs typeface="Times New Roman" panose="02020603050405020304" pitchFamily="18" charset="0"/>
            </a:endParaRPr>
          </a:p>
        </p:txBody>
      </p:sp>
      <p:sp>
        <p:nvSpPr>
          <p:cNvPr id="11" name="文本框 10"/>
          <p:cNvSpPr txBox="1"/>
          <p:nvPr/>
        </p:nvSpPr>
        <p:spPr>
          <a:xfrm>
            <a:off x="8853304" y="4689140"/>
            <a:ext cx="2451915" cy="307777"/>
          </a:xfrm>
          <a:prstGeom prst="rect">
            <a:avLst/>
          </a:prstGeom>
          <a:noFill/>
        </p:spPr>
        <p:txBody>
          <a:bodyPr wrap="square" rtlCol="0">
            <a:spAutoFit/>
          </a:bodyPr>
          <a:lstStyle/>
          <a:p>
            <a:r>
              <a:rPr lang="en-US" altLang="zh-CN" sz="1400" i="1" dirty="0" smtClean="0"/>
              <a:t>[</a:t>
            </a:r>
            <a:r>
              <a:rPr lang="en-US" altLang="zh-CN" sz="1400" dirty="0" smtClean="0"/>
              <a:t>Max </a:t>
            </a:r>
            <a:r>
              <a:rPr lang="en-US" altLang="zh-CN" sz="1400" dirty="0" err="1" smtClean="0"/>
              <a:t>Jaderberg</a:t>
            </a:r>
            <a:r>
              <a:rPr lang="en-US" altLang="zh-CN" sz="1400" i="1" dirty="0" smtClean="0"/>
              <a:t> et al., 2015]</a:t>
            </a:r>
            <a:endParaRPr lang="en-US" altLang="zh-CN" sz="1400" i="1" dirty="0"/>
          </a:p>
        </p:txBody>
      </p:sp>
      <p:sp>
        <p:nvSpPr>
          <p:cNvPr id="2" name="矩形 1"/>
          <p:cNvSpPr/>
          <p:nvPr/>
        </p:nvSpPr>
        <p:spPr>
          <a:xfrm>
            <a:off x="740405" y="4772817"/>
            <a:ext cx="6296917" cy="400110"/>
          </a:xfrm>
          <a:prstGeom prst="rect">
            <a:avLst/>
          </a:prstGeom>
        </p:spPr>
        <p:txBody>
          <a:bodyPr wrap="none">
            <a:spAutoFit/>
          </a:bodyPr>
          <a:lstStyle/>
          <a:p>
            <a:r>
              <a:rPr lang="en-US" altLang="zh-CN" sz="2000" i="0" dirty="0">
                <a:cs typeface="Times New Roman" panose="02020603050405020304" pitchFamily="18" charset="0"/>
              </a:rPr>
              <a:t>Automatically learn to focus on multiple key object patches</a:t>
            </a:r>
            <a:endParaRPr lang="zh-CN" altLang="en-US" sz="2000" dirty="0"/>
          </a:p>
        </p:txBody>
      </p:sp>
    </p:spTree>
    <p:extLst>
      <p:ext uri="{BB962C8B-B14F-4D97-AF65-F5344CB8AC3E}">
        <p14:creationId xmlns:p14="http://schemas.microsoft.com/office/powerpoint/2010/main" val="42139930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p:txBody>
          <a:bodyPr/>
          <a:lstStyle/>
          <a:p>
            <a:endParaRPr lang="en-US" sz="2400" dirty="0">
              <a:solidFill>
                <a:srgbClr val="0033CC"/>
              </a:solidFill>
              <a:cs typeface="+mn-cs"/>
            </a:endParaRPr>
          </a:p>
        </p:txBody>
      </p:sp>
      <p:sp>
        <p:nvSpPr>
          <p:cNvPr id="3" name="矩形 2"/>
          <p:cNvSpPr/>
          <p:nvPr/>
        </p:nvSpPr>
        <p:spPr>
          <a:xfrm>
            <a:off x="282994" y="1145643"/>
            <a:ext cx="11431271" cy="4893647"/>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Adversarial training can help to deal with blurry predictions caused by </a:t>
            </a:r>
            <a:r>
              <a:rPr lang="en-US" altLang="zh-CN" sz="2400" dirty="0" smtClean="0">
                <a:latin typeface="Times New Roman" panose="02020603050405020304" pitchFamily="18" charset="0"/>
                <a:ea typeface="+mn-ea"/>
                <a:cs typeface="Times New Roman" panose="02020603050405020304" pitchFamily="18" charset="0"/>
              </a:rPr>
              <a:t>l</a:t>
            </a:r>
            <a:r>
              <a:rPr lang="en-US" altLang="zh-CN" sz="2400" baseline="-25000" dirty="0" smtClean="0">
                <a:latin typeface="Times New Roman" panose="02020603050405020304" pitchFamily="18" charset="0"/>
                <a:ea typeface="+mn-ea"/>
                <a:cs typeface="Times New Roman" panose="02020603050405020304" pitchFamily="18" charset="0"/>
              </a:rPr>
              <a:t>2</a:t>
            </a:r>
            <a:r>
              <a:rPr lang="en-US" altLang="zh-CN" sz="2400" i="0" dirty="0" smtClean="0">
                <a:latin typeface="Times New Roman" panose="02020603050405020304" pitchFamily="18" charset="0"/>
                <a:ea typeface="+mn-ea"/>
                <a:cs typeface="Times New Roman" panose="02020603050405020304" pitchFamily="18" charset="0"/>
              </a:rPr>
              <a:t> loss.</a:t>
            </a:r>
            <a:endParaRPr lang="en-US" altLang="zh-CN" sz="2400" i="0" baseline="-25000" dirty="0" smtClean="0">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Discriminator loss:</a:t>
            </a:r>
          </a:p>
          <a:p>
            <a:pPr marL="285750" indent="-285750">
              <a:buFont typeface="Arial" panose="020B0604020202020204" pitchFamily="34" charset="0"/>
              <a:buChar char="•"/>
            </a:pPr>
            <a:endParaRPr lang="en-US" altLang="zh-CN" sz="2400" i="0" dirty="0" smtClean="0">
              <a:latin typeface="Times New Roman" panose="02020603050405020304" pitchFamily="18" charset="0"/>
              <a:ea typeface="+mn-ea"/>
              <a:cs typeface="Times New Roman" panose="02020603050405020304" pitchFamily="18" charset="0"/>
            </a:endParaRPr>
          </a:p>
          <a:p>
            <a:endParaRPr lang="en-US" altLang="zh-CN" sz="2400" i="0" dirty="0">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endParaRPr lang="en-US" altLang="zh-CN" sz="2400" i="0" dirty="0" smtClean="0">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Generator loss:</a:t>
            </a:r>
          </a:p>
          <a:p>
            <a:pPr marL="285750" indent="-285750">
              <a:buFont typeface="Arial" panose="020B0604020202020204" pitchFamily="34" charset="0"/>
              <a:buChar char="•"/>
            </a:pPr>
            <a:endParaRPr lang="en-US" altLang="zh-CN" sz="2400" i="0" dirty="0">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endParaRPr lang="en-US" altLang="zh-CN" sz="2400" i="0" dirty="0" smtClean="0">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endParaRPr lang="en-US" altLang="zh-CN" sz="2400" i="0" dirty="0">
              <a:latin typeface="Times New Roman" panose="02020603050405020304" pitchFamily="18" charset="0"/>
              <a:ea typeface="+mn-ea"/>
              <a:cs typeface="Times New Roman" panose="02020603050405020304" pitchFamily="18" charset="0"/>
            </a:endParaRPr>
          </a:p>
          <a:p>
            <a:endParaRPr lang="en-US" altLang="zh-CN" sz="2400" dirty="0">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endParaRPr lang="en-US" altLang="zh-CN" sz="2400" dirty="0" smtClean="0">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endParaRPr lang="en-US" altLang="zh-CN" sz="2400" dirty="0" smtClean="0">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endParaRPr lang="en-US" altLang="zh-CN" sz="2400" dirty="0" smtClean="0">
              <a:latin typeface="Times New Roman" panose="02020603050405020304" pitchFamily="18" charset="0"/>
              <a:ea typeface="+mn-ea"/>
              <a:cs typeface="Times New Roman" panose="02020603050405020304" pitchFamily="18" charset="0"/>
            </a:endParaRPr>
          </a:p>
        </p:txBody>
      </p:sp>
      <p:sp>
        <p:nvSpPr>
          <p:cNvPr id="4" name="内容占位符 5"/>
          <p:cNvSpPr>
            <a:spLocks noGrp="1"/>
          </p:cNvSpPr>
          <p:nvPr>
            <p:ph idx="4294967295"/>
          </p:nvPr>
        </p:nvSpPr>
        <p:spPr>
          <a:xfrm>
            <a:off x="252515" y="548680"/>
            <a:ext cx="11461751" cy="513527"/>
          </a:xfrm>
          <a:prstGeom prst="rect">
            <a:avLst/>
          </a:prstGeom>
        </p:spPr>
        <p:txBody>
          <a:bodyPr/>
          <a:lstStyle/>
          <a:p>
            <a:pPr marL="0" indent="0">
              <a:buClr>
                <a:schemeClr val="accent2"/>
              </a:buClr>
              <a:buNone/>
            </a:pPr>
            <a:r>
              <a:rPr lang="en-US" altLang="zh-CN" sz="3200" dirty="0" smtClean="0">
                <a:solidFill>
                  <a:srgbClr val="0033CC"/>
                </a:solidFill>
                <a:latin typeface="Times New Roman" panose="02020603050405020304" pitchFamily="18" charset="0"/>
                <a:cs typeface="Times New Roman" panose="02020603050405020304" pitchFamily="18" charset="0"/>
              </a:rPr>
              <a:t>Adversarial Training</a:t>
            </a:r>
            <a:endParaRPr lang="en-US" altLang="zh-CN" sz="3200" dirty="0">
              <a:solidFill>
                <a:srgbClr val="0033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文本框 4"/>
              <p:cNvSpPr txBox="1"/>
              <p:nvPr/>
            </p:nvSpPr>
            <p:spPr>
              <a:xfrm>
                <a:off x="650395" y="2078939"/>
                <a:ext cx="5723362" cy="629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𝐿</m:t>
                          </m:r>
                        </m:e>
                        <m:sub>
                          <m:r>
                            <a:rPr lang="en-US" altLang="zh-CN" sz="2000" b="0" i="1" smtClean="0">
                              <a:latin typeface="Cambria Math" panose="02040503050406030204" pitchFamily="18" charset="0"/>
                            </a:rPr>
                            <m:t>𝐷</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𝑦</m:t>
                          </m:r>
                        </m:e>
                      </m:d>
                      <m:r>
                        <a:rPr lang="en-US" altLang="zh-CN" sz="2000" b="0" i="1" smtClean="0">
                          <a:latin typeface="Cambria Math" panose="02040503050406030204" pitchFamily="18" charset="0"/>
                        </a:rPr>
                        <m:t>= </m:t>
                      </m:r>
                      <m:nary>
                        <m:naryPr>
                          <m:chr m:val="∑"/>
                          <m:limLoc m:val="subSup"/>
                          <m:ctrlPr>
                            <a:rPr lang="en-US" altLang="zh-CN" sz="2000" b="0" i="1" smtClean="0">
                              <a:latin typeface="Cambria Math" panose="02040503050406030204" pitchFamily="18" charset="0"/>
                            </a:rPr>
                          </m:ctrlPr>
                        </m:naryPr>
                        <m:sub>
                          <m:r>
                            <m:rPr>
                              <m:brk m:alnAt="25"/>
                            </m:rP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𝑇</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𝐿</m:t>
                              </m:r>
                            </m:e>
                            <m:sub>
                              <m:r>
                                <a:rPr lang="en-US" altLang="zh-CN" sz="2000" b="0" i="1" smtClean="0">
                                  <a:latin typeface="Cambria Math" panose="02040503050406030204" pitchFamily="18" charset="0"/>
                                </a:rPr>
                                <m:t>𝑏𝑐𝑒</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𝐷</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𝑦</m:t>
                                  </m:r>
                                </m:e>
                              </m:d>
                              <m:r>
                                <a:rPr lang="en-US" altLang="zh-CN" sz="2000" b="0" i="1" smtClean="0">
                                  <a:latin typeface="Cambria Math" panose="02040503050406030204" pitchFamily="18" charset="0"/>
                                </a:rPr>
                                <m:t>, 1</m:t>
                              </m:r>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𝐿</m:t>
                              </m:r>
                            </m:e>
                            <m:sub>
                              <m:r>
                                <a:rPr lang="en-US" altLang="zh-CN" sz="2000" b="0" i="1" smtClean="0">
                                  <a:latin typeface="Cambria Math" panose="02040503050406030204" pitchFamily="18" charset="0"/>
                                </a:rPr>
                                <m:t>𝑏𝑐𝑒</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𝐷</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𝐺</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e>
                              </m:d>
                              <m:r>
                                <a:rPr lang="en-US" altLang="zh-CN" sz="2000" b="0" i="1" smtClean="0">
                                  <a:latin typeface="Cambria Math" panose="02040503050406030204" pitchFamily="18" charset="0"/>
                                </a:rPr>
                                <m:t>, 0</m:t>
                              </m:r>
                            </m:e>
                          </m:d>
                        </m:e>
                      </m:nary>
                    </m:oMath>
                  </m:oMathPara>
                </a14:m>
                <a:endParaRPr lang="zh-CN" altLang="en-US" sz="2000" dirty="0"/>
              </a:p>
            </p:txBody>
          </p:sp>
        </mc:Choice>
        <mc:Fallback xmlns="">
          <p:sp>
            <p:nvSpPr>
              <p:cNvPr id="5" name="文本框 4"/>
              <p:cNvSpPr txBox="1">
                <a:spLocks noRot="1" noChangeAspect="1" noMove="1" noResize="1" noEditPoints="1" noAdjustHandles="1" noChangeArrowheads="1" noChangeShapeType="1" noTextEdit="1"/>
              </p:cNvSpPr>
              <p:nvPr/>
            </p:nvSpPr>
            <p:spPr>
              <a:xfrm>
                <a:off x="650395" y="2078939"/>
                <a:ext cx="5723362" cy="629981"/>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649879" y="3519010"/>
                <a:ext cx="3949351" cy="629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𝐿</m:t>
                          </m:r>
                        </m:e>
                        <m:sub>
                          <m:r>
                            <a:rPr lang="en-US" altLang="zh-CN" sz="2000" b="0" i="1" smtClean="0">
                              <a:latin typeface="Cambria Math" panose="02040503050406030204" pitchFamily="18" charset="0"/>
                            </a:rPr>
                            <m:t>𝐺</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𝑦</m:t>
                          </m:r>
                        </m:e>
                      </m:d>
                      <m:r>
                        <a:rPr lang="en-US" altLang="zh-CN" sz="2000" b="0" i="1" smtClean="0">
                          <a:latin typeface="Cambria Math" panose="02040503050406030204" pitchFamily="18" charset="0"/>
                        </a:rPr>
                        <m:t>= </m:t>
                      </m:r>
                      <m:nary>
                        <m:naryPr>
                          <m:chr m:val="∑"/>
                          <m:limLoc m:val="subSup"/>
                          <m:ctrlPr>
                            <a:rPr lang="en-US" altLang="zh-CN" sz="2000" b="0" i="1" smtClean="0">
                              <a:latin typeface="Cambria Math" panose="02040503050406030204" pitchFamily="18" charset="0"/>
                            </a:rPr>
                          </m:ctrlPr>
                        </m:naryPr>
                        <m:sub>
                          <m:r>
                            <m:rPr>
                              <m:brk m:alnAt="25"/>
                            </m:rP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𝑇</m:t>
                          </m:r>
                        </m:sup>
                        <m:e>
                          <m:sSub>
                            <m:sSubPr>
                              <m:ctrlPr>
                                <a:rPr lang="en-US" altLang="zh-CN" sz="2000" i="1">
                                  <a:latin typeface="Cambria Math" panose="02040503050406030204" pitchFamily="18" charset="0"/>
                                </a:rPr>
                              </m:ctrlPr>
                            </m:sSubPr>
                            <m:e>
                              <m:r>
                                <a:rPr lang="en-US" altLang="zh-CN" sz="2000">
                                  <a:latin typeface="Cambria Math" panose="02040503050406030204" pitchFamily="18" charset="0"/>
                                </a:rPr>
                                <m:t>𝐿</m:t>
                              </m:r>
                            </m:e>
                            <m:sub>
                              <m:r>
                                <a:rPr lang="en-US" altLang="zh-CN" sz="2000">
                                  <a:latin typeface="Cambria Math" panose="02040503050406030204" pitchFamily="18" charset="0"/>
                                </a:rPr>
                                <m:t>𝑏𝑐𝑒</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𝐷</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𝐺</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e>
                              </m:d>
                              <m:r>
                                <a:rPr lang="en-US" altLang="zh-CN" sz="2000" b="0" i="1" smtClean="0">
                                  <a:latin typeface="Cambria Math" panose="02040503050406030204" pitchFamily="18" charset="0"/>
                                </a:rPr>
                                <m:t>, 1</m:t>
                              </m:r>
                            </m:e>
                          </m:d>
                        </m:e>
                      </m:nary>
                    </m:oMath>
                  </m:oMathPara>
                </a14:m>
                <a:endParaRPr lang="zh-CN" altLang="en-US" sz="2000" dirty="0"/>
              </a:p>
            </p:txBody>
          </p:sp>
        </mc:Choice>
        <mc:Fallback xmlns="">
          <p:sp>
            <p:nvSpPr>
              <p:cNvPr id="6" name="文本框 5"/>
              <p:cNvSpPr txBox="1">
                <a:spLocks noRot="1" noChangeAspect="1" noMove="1" noResize="1" noEditPoints="1" noAdjustHandles="1" noChangeArrowheads="1" noChangeShapeType="1" noTextEdit="1"/>
              </p:cNvSpPr>
              <p:nvPr/>
            </p:nvSpPr>
            <p:spPr>
              <a:xfrm>
                <a:off x="649879" y="3519010"/>
                <a:ext cx="3949351" cy="629981"/>
              </a:xfrm>
              <a:prstGeom prst="rect">
                <a:avLst/>
              </a:prstGeom>
              <a:blipFill rotWithShape="0">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912512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p:txBody>
          <a:bodyPr/>
          <a:lstStyle/>
          <a:p>
            <a:endParaRPr lang="en-US" sz="2400" dirty="0">
              <a:solidFill>
                <a:srgbClr val="0033CC"/>
              </a:solidFill>
              <a:cs typeface="+mn-cs"/>
            </a:endParaRPr>
          </a:p>
        </p:txBody>
      </p:sp>
      <p:sp>
        <p:nvSpPr>
          <p:cNvPr id="3" name="内容占位符 5"/>
          <p:cNvSpPr>
            <a:spLocks noGrp="1"/>
          </p:cNvSpPr>
          <p:nvPr>
            <p:ph idx="4294967295"/>
          </p:nvPr>
        </p:nvSpPr>
        <p:spPr>
          <a:xfrm>
            <a:off x="252515" y="548680"/>
            <a:ext cx="11461751" cy="513527"/>
          </a:xfrm>
          <a:prstGeom prst="rect">
            <a:avLst/>
          </a:prstGeom>
        </p:spPr>
        <p:txBody>
          <a:bodyPr/>
          <a:lstStyle/>
          <a:p>
            <a:pPr marL="0" indent="0">
              <a:buClr>
                <a:schemeClr val="accent2"/>
              </a:buClr>
              <a:buNone/>
            </a:pPr>
            <a:r>
              <a:rPr lang="en-US" altLang="zh-CN" sz="3200" dirty="0" smtClean="0">
                <a:solidFill>
                  <a:srgbClr val="0033CC"/>
                </a:solidFill>
                <a:latin typeface="Times New Roman" panose="02020603050405020304" pitchFamily="18" charset="0"/>
                <a:cs typeface="Times New Roman" panose="02020603050405020304" pitchFamily="18" charset="0"/>
              </a:rPr>
              <a:t>Experimental Results</a:t>
            </a:r>
            <a:endParaRPr lang="en-US" altLang="zh-CN" sz="3200" dirty="0">
              <a:solidFill>
                <a:srgbClr val="0033CC"/>
              </a:solidFill>
              <a:latin typeface="Times New Roman" panose="02020603050405020304" pitchFamily="18" charset="0"/>
              <a:cs typeface="Times New Roman" panose="02020603050405020304" pitchFamily="18" charset="0"/>
            </a:endParaRPr>
          </a:p>
        </p:txBody>
      </p:sp>
      <p:sp>
        <p:nvSpPr>
          <p:cNvPr id="4" name="矩形 3"/>
          <p:cNvSpPr/>
          <p:nvPr/>
        </p:nvSpPr>
        <p:spPr>
          <a:xfrm>
            <a:off x="312735" y="1238561"/>
            <a:ext cx="7448450" cy="1200329"/>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Moving MNIST Dataset</a:t>
            </a:r>
          </a:p>
          <a:p>
            <a:pPr marL="742950" lvl="1"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Sequences that describes two MNIST digits moving with constant velocity and bouncing off walls.</a:t>
            </a:r>
          </a:p>
        </p:txBody>
      </p:sp>
      <p:sp>
        <p:nvSpPr>
          <p:cNvPr id="5" name="矩形 4"/>
          <p:cNvSpPr/>
          <p:nvPr/>
        </p:nvSpPr>
        <p:spPr>
          <a:xfrm>
            <a:off x="312735" y="2640975"/>
            <a:ext cx="9721080" cy="1508105"/>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UCF101 Dataset</a:t>
            </a:r>
          </a:p>
          <a:p>
            <a:pPr marL="742950" lvl="1"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Contains 13320 realistic videos belonging to 101 action categories.</a:t>
            </a:r>
          </a:p>
          <a:p>
            <a:pPr marL="742950" lvl="1"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The same train-test-split as in  </a:t>
            </a:r>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Mathieu et al., 2016]</a:t>
            </a:r>
          </a:p>
          <a:p>
            <a:pPr marL="742950" lvl="1" indent="-285750">
              <a:buFont typeface="Arial" panose="020B0604020202020204" pitchFamily="34" charset="0"/>
              <a:buChar char="•"/>
            </a:pPr>
            <a:endParaRPr lang="en-US" altLang="zh-CN" sz="2000" dirty="0">
              <a:latin typeface="Times New Roman" panose="02020603050405020304" pitchFamily="18" charset="0"/>
              <a:ea typeface="+mn-ea"/>
              <a:cs typeface="Times New Roman" panose="02020603050405020304" pitchFamily="18" charset="0"/>
            </a:endParaRPr>
          </a:p>
        </p:txBody>
      </p:sp>
      <p:sp>
        <p:nvSpPr>
          <p:cNvPr id="6" name="矩形 5"/>
          <p:cNvSpPr/>
          <p:nvPr/>
        </p:nvSpPr>
        <p:spPr>
          <a:xfrm>
            <a:off x="312735" y="3969060"/>
            <a:ext cx="9721080" cy="1200329"/>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Evaluation criteria</a:t>
            </a:r>
          </a:p>
          <a:p>
            <a:pPr marL="742950" lvl="1" indent="-285750">
              <a:buFont typeface="Arial" panose="020B0604020202020204" pitchFamily="34" charset="0"/>
              <a:buChar char="•"/>
            </a:pPr>
            <a:r>
              <a:rPr lang="en-US" altLang="zh-CN" sz="2400" i="0" dirty="0">
                <a:latin typeface="Times New Roman" panose="02020603050405020304" pitchFamily="18" charset="0"/>
                <a:cs typeface="Times New Roman" panose="02020603050405020304" pitchFamily="18" charset="0"/>
              </a:rPr>
              <a:t>Peak Signal to Noise Ratio (PSNR)</a:t>
            </a:r>
          </a:p>
          <a:p>
            <a:pPr marL="742950" lvl="1"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Structural Similarity Index Measure (SSIM)</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173" y="1338841"/>
            <a:ext cx="886237" cy="886237"/>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9073" y="1338842"/>
            <a:ext cx="886237" cy="886237"/>
          </a:xfrm>
          <a:prstGeom prst="rect">
            <a:avLst/>
          </a:prstGeom>
        </p:spPr>
      </p:pic>
    </p:spTree>
    <p:extLst>
      <p:ext uri="{BB962C8B-B14F-4D97-AF65-F5344CB8AC3E}">
        <p14:creationId xmlns:p14="http://schemas.microsoft.com/office/powerpoint/2010/main" val="228347121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p:txBody>
          <a:bodyPr/>
          <a:lstStyle/>
          <a:p>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3" name="内容占位符 5"/>
          <p:cNvSpPr>
            <a:spLocks noGrp="1"/>
          </p:cNvSpPr>
          <p:nvPr>
            <p:ph idx="4294967295"/>
          </p:nvPr>
        </p:nvSpPr>
        <p:spPr>
          <a:xfrm>
            <a:off x="349884" y="502885"/>
            <a:ext cx="11461751" cy="513527"/>
          </a:xfrm>
          <a:prstGeom prst="rect">
            <a:avLst/>
          </a:prstGeom>
        </p:spPr>
        <p:txBody>
          <a:bodyPr/>
          <a:lstStyle/>
          <a:p>
            <a:pPr marL="0" indent="0">
              <a:buClr>
                <a:schemeClr val="accent2"/>
              </a:buClr>
              <a:buNone/>
            </a:pPr>
            <a:r>
              <a:rPr lang="en-US" altLang="zh-CN" sz="3200" dirty="0" smtClean="0">
                <a:solidFill>
                  <a:srgbClr val="0033CC"/>
                </a:solidFill>
                <a:latin typeface="Times New Roman" panose="02020603050405020304" pitchFamily="18" charset="0"/>
                <a:cs typeface="Times New Roman" panose="02020603050405020304" pitchFamily="18" charset="0"/>
              </a:rPr>
              <a:t>Experimental Results</a:t>
            </a:r>
            <a:endParaRPr lang="en-US" altLang="zh-CN" sz="3200" dirty="0">
              <a:solidFill>
                <a:srgbClr val="0033CC"/>
              </a:solidFill>
              <a:latin typeface="Times New Roman" panose="02020603050405020304" pitchFamily="18" charset="0"/>
              <a:cs typeface="Times New Roman" panose="02020603050405020304" pitchFamily="18" charset="0"/>
            </a:endParaRPr>
          </a:p>
        </p:txBody>
      </p:sp>
      <p:sp>
        <p:nvSpPr>
          <p:cNvPr id="4" name="矩形 3"/>
          <p:cNvSpPr/>
          <p:nvPr/>
        </p:nvSpPr>
        <p:spPr>
          <a:xfrm>
            <a:off x="349883" y="1589785"/>
            <a:ext cx="6088065" cy="2308324"/>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5 architecture variants</a:t>
            </a:r>
          </a:p>
          <a:p>
            <a:pPr marL="742950" lvl="1"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GL</a:t>
            </a:r>
          </a:p>
          <a:p>
            <a:pPr marL="742950" lvl="1"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PL-Parallel-Fixed</a:t>
            </a:r>
          </a:p>
          <a:p>
            <a:pPr marL="742950" lvl="1"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PL-RNN-Fixed</a:t>
            </a:r>
          </a:p>
          <a:p>
            <a:pPr marL="742950" lvl="1"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PL-RNN-Pyramid</a:t>
            </a:r>
          </a:p>
          <a:p>
            <a:pPr marL="742950" lvl="1"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PL-RNN-ST</a:t>
            </a:r>
          </a:p>
        </p:txBody>
      </p:sp>
      <p:graphicFrame>
        <p:nvGraphicFramePr>
          <p:cNvPr id="5" name="表格 4"/>
          <p:cNvGraphicFramePr>
            <a:graphicFrameLocks noGrp="1"/>
          </p:cNvGraphicFramePr>
          <p:nvPr>
            <p:extLst>
              <p:ext uri="{D42A27DB-BD31-4B8C-83A1-F6EECF244321}">
                <p14:modId xmlns:p14="http://schemas.microsoft.com/office/powerpoint/2010/main" val="4055441290"/>
              </p:ext>
            </p:extLst>
          </p:nvPr>
        </p:nvGraphicFramePr>
        <p:xfrm>
          <a:off x="6321025" y="1569720"/>
          <a:ext cx="5077287" cy="1859280"/>
        </p:xfrm>
        <a:graphic>
          <a:graphicData uri="http://schemas.openxmlformats.org/drawingml/2006/table">
            <a:tbl>
              <a:tblPr firstRow="1" bandRow="1">
                <a:tableStyleId>{912C8C85-51F0-491E-9774-3900AFEF0FD7}</a:tableStyleId>
              </a:tblPr>
              <a:tblGrid>
                <a:gridCol w="1692429">
                  <a:extLst>
                    <a:ext uri="{9D8B030D-6E8A-4147-A177-3AD203B41FA5}">
                      <a16:colId xmlns:a16="http://schemas.microsoft.com/office/drawing/2014/main" val="938896440"/>
                    </a:ext>
                  </a:extLst>
                </a:gridCol>
                <a:gridCol w="1692429">
                  <a:extLst>
                    <a:ext uri="{9D8B030D-6E8A-4147-A177-3AD203B41FA5}">
                      <a16:colId xmlns:a16="http://schemas.microsoft.com/office/drawing/2014/main" val="2944082106"/>
                    </a:ext>
                  </a:extLst>
                </a:gridCol>
                <a:gridCol w="1692429">
                  <a:extLst>
                    <a:ext uri="{9D8B030D-6E8A-4147-A177-3AD203B41FA5}">
                      <a16:colId xmlns:a16="http://schemas.microsoft.com/office/drawing/2014/main" val="4064011101"/>
                    </a:ext>
                  </a:extLst>
                </a:gridCol>
              </a:tblGrid>
              <a:tr h="135528">
                <a:tc>
                  <a:txBody>
                    <a:bodyPr/>
                    <a:lstStyle/>
                    <a:p>
                      <a:pPr algn="ctr"/>
                      <a:r>
                        <a:rPr lang="en-US" altLang="zh-CN" sz="1600" dirty="0" smtClean="0">
                          <a:latin typeface="Times New Roman" panose="02020603050405020304" pitchFamily="18" charset="0"/>
                          <a:cs typeface="Times New Roman" panose="02020603050405020304" pitchFamily="18" charset="0"/>
                        </a:rPr>
                        <a:t>Model</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PSNR</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SSIM</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362503"/>
                  </a:ext>
                </a:extLst>
              </a:tr>
              <a:tr h="280219">
                <a:tc>
                  <a:txBody>
                    <a:bodyPr/>
                    <a:lstStyle/>
                    <a:p>
                      <a:pPr algn="ctr"/>
                      <a:r>
                        <a:rPr lang="en-US" altLang="zh-CN" sz="1400" dirty="0" smtClean="0">
                          <a:latin typeface="Times New Roman" panose="02020603050405020304" pitchFamily="18" charset="0"/>
                          <a:cs typeface="Times New Roman" panose="02020603050405020304" pitchFamily="18" charset="0"/>
                        </a:rPr>
                        <a:t>GL</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21.0908</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0.8821</a:t>
                      </a: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50417194"/>
                  </a:ext>
                </a:extLst>
              </a:tr>
              <a:tr h="280219">
                <a:tc>
                  <a:txBody>
                    <a:bodyPr/>
                    <a:lstStyle/>
                    <a:p>
                      <a:pPr algn="ctr"/>
                      <a:r>
                        <a:rPr lang="en-US" altLang="zh-CN" sz="1400" dirty="0" smtClean="0">
                          <a:latin typeface="Times New Roman" panose="02020603050405020304" pitchFamily="18" charset="0"/>
                          <a:cs typeface="Times New Roman" panose="02020603050405020304" pitchFamily="18" charset="0"/>
                        </a:rPr>
                        <a:t>PL-Parallel-Fixed</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21.4438</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0.8982</a:t>
                      </a: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27995972"/>
                  </a:ext>
                </a:extLst>
              </a:tr>
              <a:tr h="280219">
                <a:tc>
                  <a:txBody>
                    <a:bodyPr/>
                    <a:lstStyle/>
                    <a:p>
                      <a:pPr algn="ctr"/>
                      <a:r>
                        <a:rPr lang="en-US" altLang="zh-CN" sz="1400" dirty="0" smtClean="0">
                          <a:latin typeface="Times New Roman" panose="02020603050405020304" pitchFamily="18" charset="0"/>
                          <a:cs typeface="Times New Roman" panose="02020603050405020304" pitchFamily="18" charset="0"/>
                        </a:rPr>
                        <a:t>PL-RNN-Fixed</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21.6490</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0.9068</a:t>
                      </a: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08734051"/>
                  </a:ext>
                </a:extLst>
              </a:tr>
              <a:tr h="280219">
                <a:tc>
                  <a:txBody>
                    <a:bodyPr/>
                    <a:lstStyle/>
                    <a:p>
                      <a:pPr algn="ctr"/>
                      <a:r>
                        <a:rPr lang="en-US" altLang="zh-CN" sz="1400" dirty="0" smtClean="0">
                          <a:latin typeface="Times New Roman" panose="02020603050405020304" pitchFamily="18" charset="0"/>
                          <a:cs typeface="Times New Roman" panose="02020603050405020304" pitchFamily="18" charset="0"/>
                        </a:rPr>
                        <a:t>PL-RNN-Pyramid</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22.4324</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0.9195</a:t>
                      </a: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70477445"/>
                  </a:ext>
                </a:extLst>
              </a:tr>
              <a:tr h="280219">
                <a:tc>
                  <a:txBody>
                    <a:bodyPr/>
                    <a:lstStyle/>
                    <a:p>
                      <a:pPr algn="ctr"/>
                      <a:r>
                        <a:rPr lang="en-US" altLang="zh-CN" sz="1400" dirty="0" smtClean="0">
                          <a:latin typeface="Times New Roman" panose="02020603050405020304" pitchFamily="18" charset="0"/>
                          <a:cs typeface="Times New Roman" panose="02020603050405020304" pitchFamily="18" charset="0"/>
                        </a:rPr>
                        <a:t>PL-RNN-ST</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dirty="0" smtClean="0">
                          <a:latin typeface="Times New Roman" panose="02020603050405020304" pitchFamily="18" charset="0"/>
                          <a:cs typeface="Times New Roman" panose="02020603050405020304" pitchFamily="18" charset="0"/>
                        </a:rPr>
                        <a:t>23.0063</a:t>
                      </a:r>
                      <a:endParaRPr lang="zh-CN" altLang="en-US" sz="1400" b="1"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dirty="0" smtClean="0">
                          <a:latin typeface="Times New Roman" panose="02020603050405020304" pitchFamily="18" charset="0"/>
                          <a:cs typeface="Times New Roman" panose="02020603050405020304" pitchFamily="18" charset="0"/>
                        </a:rPr>
                        <a:t>0.9344</a:t>
                      </a:r>
                      <a:endParaRPr lang="zh-CN" alt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44610180"/>
                  </a:ext>
                </a:extLst>
              </a:tr>
            </a:tbl>
          </a:graphicData>
        </a:graphic>
      </p:graphicFrame>
      <p:sp>
        <p:nvSpPr>
          <p:cNvPr id="6" name="矩形 5"/>
          <p:cNvSpPr/>
          <p:nvPr/>
        </p:nvSpPr>
        <p:spPr>
          <a:xfrm>
            <a:off x="6332382" y="965477"/>
            <a:ext cx="5029203" cy="584775"/>
          </a:xfrm>
          <a:prstGeom prst="rect">
            <a:avLst/>
          </a:prstGeom>
        </p:spPr>
        <p:txBody>
          <a:bodyPr wrap="square">
            <a:spAutoFit/>
          </a:bodyPr>
          <a:lstStyle/>
          <a:p>
            <a:pPr algn="ctr"/>
            <a:r>
              <a:rPr lang="en-US" altLang="zh-CN" sz="1600" i="0" dirty="0">
                <a:latin typeface="Times New Roman" panose="02020603050405020304" pitchFamily="18" charset="0"/>
                <a:ea typeface="+mn-ea"/>
                <a:cs typeface="Times New Roman" panose="02020603050405020304" pitchFamily="18" charset="0"/>
              </a:rPr>
              <a:t>Table 1: Comparison of PSNR and SSIM results </a:t>
            </a:r>
            <a:r>
              <a:rPr lang="en-US" altLang="zh-CN" sz="1600" i="0" dirty="0" smtClean="0">
                <a:latin typeface="Times New Roman" panose="02020603050405020304" pitchFamily="18" charset="0"/>
                <a:ea typeface="+mn-ea"/>
                <a:cs typeface="Times New Roman" panose="02020603050405020304" pitchFamily="18" charset="0"/>
              </a:rPr>
              <a:t>for 5 </a:t>
            </a:r>
            <a:r>
              <a:rPr lang="en-US" altLang="zh-CN" sz="1600" i="0" dirty="0">
                <a:latin typeface="Times New Roman" panose="02020603050405020304" pitchFamily="18" charset="0"/>
                <a:ea typeface="+mn-ea"/>
                <a:cs typeface="Times New Roman" panose="02020603050405020304" pitchFamily="18" charset="0"/>
              </a:rPr>
              <a:t>variants of our architecture on Moving </a:t>
            </a:r>
            <a:r>
              <a:rPr lang="en-US" altLang="zh-CN" sz="1600" i="0" dirty="0" smtClean="0">
                <a:latin typeface="Times New Roman" panose="02020603050405020304" pitchFamily="18" charset="0"/>
                <a:ea typeface="+mn-ea"/>
                <a:cs typeface="Times New Roman" panose="02020603050405020304" pitchFamily="18" charset="0"/>
              </a:rPr>
              <a:t>MNIST dataset.</a:t>
            </a:r>
            <a:endParaRPr lang="en-US" altLang="zh-CN" sz="1600" i="0" dirty="0">
              <a:latin typeface="Times New Roman" panose="02020603050405020304" pitchFamily="18" charset="0"/>
              <a:ea typeface="+mn-ea"/>
              <a:cs typeface="Times New Roman" panose="02020603050405020304" pitchFamily="18" charset="0"/>
            </a:endParaRPr>
          </a:p>
        </p:txBody>
      </p:sp>
      <p:sp>
        <p:nvSpPr>
          <p:cNvPr id="8" name="矩形 7"/>
          <p:cNvSpPr/>
          <p:nvPr/>
        </p:nvSpPr>
        <p:spPr>
          <a:xfrm>
            <a:off x="349884" y="1101565"/>
            <a:ext cx="6088065" cy="461665"/>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Moving MNIST Dataset</a:t>
            </a:r>
          </a:p>
        </p:txBody>
      </p:sp>
      <p:sp>
        <p:nvSpPr>
          <p:cNvPr id="9" name="矩形 8"/>
          <p:cNvSpPr/>
          <p:nvPr/>
        </p:nvSpPr>
        <p:spPr>
          <a:xfrm>
            <a:off x="349883" y="3920071"/>
            <a:ext cx="5971142" cy="830997"/>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Impact of number </a:t>
            </a:r>
            <a:r>
              <a:rPr lang="en-US" altLang="zh-CN" sz="2400" dirty="0" smtClean="0">
                <a:latin typeface="Times New Roman" panose="02020603050405020304" pitchFamily="18" charset="0"/>
                <a:ea typeface="+mn-ea"/>
                <a:cs typeface="Times New Roman" panose="02020603050405020304" pitchFamily="18" charset="0"/>
              </a:rPr>
              <a:t>T</a:t>
            </a:r>
            <a:r>
              <a:rPr lang="en-US" altLang="zh-CN" sz="2400" i="0" dirty="0" smtClean="0">
                <a:latin typeface="Times New Roman" panose="02020603050405020304" pitchFamily="18" charset="0"/>
                <a:ea typeface="+mn-ea"/>
                <a:cs typeface="Times New Roman" panose="02020603050405020304" pitchFamily="18" charset="0"/>
              </a:rPr>
              <a:t> of RNN steps</a:t>
            </a:r>
          </a:p>
          <a:p>
            <a:pPr marL="742950" lvl="1"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Comparison </a:t>
            </a:r>
            <a:r>
              <a:rPr lang="en-US" altLang="zh-CN" sz="2400" i="0" dirty="0" smtClean="0">
                <a:ea typeface="+mn-ea"/>
                <a:cs typeface="Times New Roman" panose="02020603050405020304" pitchFamily="18" charset="0"/>
              </a:rPr>
              <a:t>when </a:t>
            </a:r>
            <a:r>
              <a:rPr lang="en-US" altLang="zh-CN" sz="2400" dirty="0" smtClean="0">
                <a:latin typeface="Times New Roman" panose="02020603050405020304" pitchFamily="18" charset="0"/>
                <a:ea typeface="+mn-ea"/>
                <a:cs typeface="Times New Roman" panose="02020603050405020304" pitchFamily="18" charset="0"/>
              </a:rPr>
              <a:t>T</a:t>
            </a:r>
            <a:r>
              <a:rPr lang="en-US" altLang="zh-CN" sz="2400" i="0" dirty="0" smtClean="0">
                <a:latin typeface="Times New Roman" panose="02020603050405020304" pitchFamily="18" charset="0"/>
                <a:ea typeface="+mn-ea"/>
                <a:cs typeface="Times New Roman" panose="02020603050405020304" pitchFamily="18" charset="0"/>
              </a:rPr>
              <a:t> = 3, 4, 5, 6</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304" y="3653007"/>
            <a:ext cx="5077286" cy="2009690"/>
          </a:xfrm>
          <a:prstGeom prst="rect">
            <a:avLst/>
          </a:prstGeom>
          <a:ln w="19050">
            <a:solidFill>
              <a:srgbClr val="B90000"/>
            </a:solidFill>
          </a:ln>
        </p:spPr>
      </p:pic>
    </p:spTree>
    <p:extLst>
      <p:ext uri="{BB962C8B-B14F-4D97-AF65-F5344CB8AC3E}">
        <p14:creationId xmlns:p14="http://schemas.microsoft.com/office/powerpoint/2010/main" val="72971834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p:txBody>
          <a:bodyPr/>
          <a:lstStyle/>
          <a:p>
            <a:endParaRPr lang="en-US" sz="2400" dirty="0">
              <a:solidFill>
                <a:srgbClr val="0033CC"/>
              </a:solidFill>
              <a:cs typeface="+mn-cs"/>
            </a:endParaRPr>
          </a:p>
        </p:txBody>
      </p:sp>
      <p:sp>
        <p:nvSpPr>
          <p:cNvPr id="11" name="内容占位符 5"/>
          <p:cNvSpPr>
            <a:spLocks noGrp="1"/>
          </p:cNvSpPr>
          <p:nvPr>
            <p:ph idx="4294967295"/>
          </p:nvPr>
        </p:nvSpPr>
        <p:spPr>
          <a:xfrm>
            <a:off x="349884" y="512729"/>
            <a:ext cx="11461751" cy="513527"/>
          </a:xfrm>
          <a:prstGeom prst="rect">
            <a:avLst/>
          </a:prstGeom>
        </p:spPr>
        <p:txBody>
          <a:bodyPr/>
          <a:lstStyle/>
          <a:p>
            <a:pPr marL="0" indent="0">
              <a:buClr>
                <a:schemeClr val="accent2"/>
              </a:buClr>
              <a:buNone/>
            </a:pPr>
            <a:r>
              <a:rPr lang="en-US" altLang="zh-CN" sz="3200" dirty="0" smtClean="0">
                <a:solidFill>
                  <a:srgbClr val="0033CC"/>
                </a:solidFill>
                <a:latin typeface="Times New Roman" panose="02020603050405020304" pitchFamily="18" charset="0"/>
                <a:cs typeface="Times New Roman" panose="02020603050405020304" pitchFamily="18" charset="0"/>
              </a:rPr>
              <a:t>Experimental Results</a:t>
            </a:r>
            <a:endParaRPr lang="en-US" altLang="zh-CN" sz="3200" dirty="0">
              <a:solidFill>
                <a:srgbClr val="0033CC"/>
              </a:solidFill>
              <a:latin typeface="Times New Roman" panose="02020603050405020304" pitchFamily="18" charset="0"/>
              <a:cs typeface="Times New Roman" panose="02020603050405020304" pitchFamily="18" charset="0"/>
            </a:endParaRPr>
          </a:p>
        </p:txBody>
      </p:sp>
      <p:sp>
        <p:nvSpPr>
          <p:cNvPr id="13" name="矩形 12"/>
          <p:cNvSpPr/>
          <p:nvPr/>
        </p:nvSpPr>
        <p:spPr>
          <a:xfrm>
            <a:off x="1764045" y="3970222"/>
            <a:ext cx="1676400" cy="338554"/>
          </a:xfrm>
          <a:prstGeom prst="rect">
            <a:avLst/>
          </a:prstGeom>
        </p:spPr>
        <p:txBody>
          <a:bodyPr wrap="square">
            <a:spAutoFit/>
          </a:bodyPr>
          <a:lstStyle/>
          <a:p>
            <a:r>
              <a:rPr lang="en-US" altLang="zh-CN" sz="1600" i="0" dirty="0" smtClean="0">
                <a:latin typeface="Times New Roman" panose="02020603050405020304" pitchFamily="18" charset="0"/>
                <a:ea typeface="+mn-ea"/>
                <a:cs typeface="Times New Roman" panose="02020603050405020304" pitchFamily="18" charset="0"/>
              </a:rPr>
              <a:t>PL-RNN-Pyramid </a:t>
            </a:r>
          </a:p>
        </p:txBody>
      </p:sp>
      <p:pic>
        <p:nvPicPr>
          <p:cNvPr id="14" name="图片 13"/>
          <p:cNvPicPr>
            <a:picLocks noChangeAspect="1"/>
          </p:cNvPicPr>
          <p:nvPr/>
        </p:nvPicPr>
        <p:blipFill>
          <a:blip r:embed="rId3"/>
          <a:stretch>
            <a:fillRect/>
          </a:stretch>
        </p:blipFill>
        <p:spPr>
          <a:xfrm>
            <a:off x="560385" y="1563137"/>
            <a:ext cx="8913516" cy="2405923"/>
          </a:xfrm>
          <a:prstGeom prst="rect">
            <a:avLst/>
          </a:prstGeom>
        </p:spPr>
      </p:pic>
      <p:sp>
        <p:nvSpPr>
          <p:cNvPr id="15" name="矩形 14"/>
          <p:cNvSpPr/>
          <p:nvPr/>
        </p:nvSpPr>
        <p:spPr>
          <a:xfrm>
            <a:off x="6546050" y="3945541"/>
            <a:ext cx="1676400" cy="338554"/>
          </a:xfrm>
          <a:prstGeom prst="rect">
            <a:avLst/>
          </a:prstGeom>
        </p:spPr>
        <p:txBody>
          <a:bodyPr wrap="square">
            <a:spAutoFit/>
          </a:bodyPr>
          <a:lstStyle/>
          <a:p>
            <a:r>
              <a:rPr lang="en-US" altLang="zh-CN" sz="1600" i="0" dirty="0">
                <a:ea typeface="+mn-ea"/>
                <a:cs typeface="Times New Roman" panose="02020603050405020304" pitchFamily="18" charset="0"/>
              </a:rPr>
              <a:t>PL-RNN-ST </a:t>
            </a:r>
          </a:p>
        </p:txBody>
      </p:sp>
      <p:sp>
        <p:nvSpPr>
          <p:cNvPr id="32" name="矩形 31"/>
          <p:cNvSpPr/>
          <p:nvPr/>
        </p:nvSpPr>
        <p:spPr>
          <a:xfrm>
            <a:off x="354363" y="1103406"/>
            <a:ext cx="7086240" cy="461665"/>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Moving MNIST Dataset: examples of our predictions</a:t>
            </a:r>
          </a:p>
        </p:txBody>
      </p:sp>
      <p:grpSp>
        <p:nvGrpSpPr>
          <p:cNvPr id="36" name="组合 35"/>
          <p:cNvGrpSpPr/>
          <p:nvPr/>
        </p:nvGrpSpPr>
        <p:grpSpPr>
          <a:xfrm>
            <a:off x="349884" y="4403031"/>
            <a:ext cx="9063841" cy="1762873"/>
            <a:chOff x="404914" y="4276417"/>
            <a:chExt cx="9063841" cy="1762873"/>
          </a:xfrm>
        </p:grpSpPr>
        <p:sp>
          <p:nvSpPr>
            <p:cNvPr id="12" name="矩形 11"/>
            <p:cNvSpPr/>
            <p:nvPr/>
          </p:nvSpPr>
          <p:spPr>
            <a:xfrm>
              <a:off x="404914" y="4318401"/>
              <a:ext cx="2630745" cy="461665"/>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More examples</a:t>
              </a:r>
            </a:p>
          </p:txBody>
        </p:sp>
        <p:cxnSp>
          <p:nvCxnSpPr>
            <p:cNvPr id="16" name="Straight Connector 43"/>
            <p:cNvCxnSpPr/>
            <p:nvPr/>
          </p:nvCxnSpPr>
          <p:spPr>
            <a:xfrm flipH="1">
              <a:off x="609600" y="4276417"/>
              <a:ext cx="8859155"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7277" y="4825899"/>
              <a:ext cx="556675" cy="556675"/>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2529" y="4828011"/>
              <a:ext cx="554563" cy="554563"/>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0028" y="4824680"/>
              <a:ext cx="557894" cy="557894"/>
            </a:xfrm>
            <a:prstGeom prst="rect">
              <a:avLst/>
            </a:prstGeom>
          </p:spPr>
        </p:pic>
        <p:pic>
          <p:nvPicPr>
            <p:cNvPr id="25" name="图片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4387" y="4824680"/>
              <a:ext cx="557894" cy="557894"/>
            </a:xfrm>
            <a:prstGeom prst="rect">
              <a:avLst/>
            </a:prstGeom>
          </p:spPr>
        </p:pic>
        <p:pic>
          <p:nvPicPr>
            <p:cNvPr id="26" name="图片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8746" y="4824680"/>
              <a:ext cx="557894" cy="557894"/>
            </a:xfrm>
            <a:prstGeom prst="rect">
              <a:avLst/>
            </a:prstGeom>
          </p:spPr>
        </p:pic>
        <p:sp>
          <p:nvSpPr>
            <p:cNvPr id="28" name="矩形 27"/>
            <p:cNvSpPr/>
            <p:nvPr/>
          </p:nvSpPr>
          <p:spPr>
            <a:xfrm>
              <a:off x="1235460" y="4965127"/>
              <a:ext cx="1327528" cy="338554"/>
            </a:xfrm>
            <a:prstGeom prst="rect">
              <a:avLst/>
            </a:prstGeom>
          </p:spPr>
          <p:txBody>
            <a:bodyPr wrap="square">
              <a:spAutoFit/>
            </a:bodyPr>
            <a:lstStyle/>
            <a:p>
              <a:r>
                <a:rPr lang="en-US" altLang="zh-CN" sz="1600" i="0" dirty="0" smtClean="0">
                  <a:latin typeface="Times New Roman" panose="02020603050405020304" pitchFamily="18" charset="0"/>
                  <a:ea typeface="+mn-ea"/>
                  <a:cs typeface="Times New Roman" panose="02020603050405020304" pitchFamily="18" charset="0"/>
                </a:rPr>
                <a:t>Ground Truth </a:t>
              </a:r>
            </a:p>
          </p:txBody>
        </p:sp>
        <p:sp>
          <p:nvSpPr>
            <p:cNvPr id="29" name="矩形 28"/>
            <p:cNvSpPr/>
            <p:nvPr/>
          </p:nvSpPr>
          <p:spPr>
            <a:xfrm>
              <a:off x="1227525" y="5563993"/>
              <a:ext cx="1503125" cy="338554"/>
            </a:xfrm>
            <a:prstGeom prst="rect">
              <a:avLst/>
            </a:prstGeom>
          </p:spPr>
          <p:txBody>
            <a:bodyPr wrap="square">
              <a:spAutoFit/>
            </a:bodyPr>
            <a:lstStyle/>
            <a:p>
              <a:r>
                <a:rPr lang="en-US" altLang="zh-CN" sz="1600" i="0" dirty="0">
                  <a:ea typeface="+mn-ea"/>
                  <a:cs typeface="Times New Roman" panose="02020603050405020304" pitchFamily="18" charset="0"/>
                </a:rPr>
                <a:t>Our Prediction </a:t>
              </a:r>
            </a:p>
          </p:txBody>
        </p:sp>
        <p:pic>
          <p:nvPicPr>
            <p:cNvPr id="31" name="图片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51223" y="4825292"/>
              <a:ext cx="557282" cy="557282"/>
            </a:xfrm>
            <a:prstGeom prst="rect">
              <a:avLst/>
            </a:prstGeom>
          </p:spPr>
        </p:pic>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57275" y="5475107"/>
              <a:ext cx="556675" cy="556675"/>
            </a:xfrm>
            <a:prstGeom prst="rect">
              <a:avLst/>
            </a:prstGeom>
          </p:spPr>
        </p:pic>
        <p:pic>
          <p:nvPicPr>
            <p:cNvPr id="5" name="图片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02528" y="5481200"/>
              <a:ext cx="554563" cy="554563"/>
            </a:xfrm>
            <a:prstGeom prst="rect">
              <a:avLst/>
            </a:prstGeom>
          </p:spPr>
        </p:pic>
        <p:pic>
          <p:nvPicPr>
            <p:cNvPr id="8" name="图片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44773" y="5475106"/>
              <a:ext cx="558790" cy="558790"/>
            </a:xfrm>
            <a:prstGeom prst="rect">
              <a:avLst/>
            </a:prstGeom>
          </p:spPr>
        </p:pic>
        <p:pic>
          <p:nvPicPr>
            <p:cNvPr id="9" name="图片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34386" y="5475106"/>
              <a:ext cx="556676" cy="556676"/>
            </a:xfrm>
            <a:prstGeom prst="rect">
              <a:avLst/>
            </a:prstGeom>
          </p:spPr>
        </p:pic>
        <p:pic>
          <p:nvPicPr>
            <p:cNvPr id="10" name="图片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89830" y="5481199"/>
              <a:ext cx="558091" cy="558091"/>
            </a:xfrm>
            <a:prstGeom prst="rect">
              <a:avLst/>
            </a:prstGeom>
          </p:spPr>
        </p:pic>
        <p:pic>
          <p:nvPicPr>
            <p:cNvPr id="33" name="图片 3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79597" y="5475106"/>
              <a:ext cx="556676" cy="556676"/>
            </a:xfrm>
            <a:prstGeom prst="rect">
              <a:avLst/>
            </a:prstGeom>
          </p:spPr>
        </p:pic>
      </p:grpSp>
    </p:spTree>
    <p:extLst>
      <p:ext uri="{BB962C8B-B14F-4D97-AF65-F5344CB8AC3E}">
        <p14:creationId xmlns:p14="http://schemas.microsoft.com/office/powerpoint/2010/main" val="2567919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p:txBody>
          <a:bodyPr/>
          <a:lstStyle/>
          <a:p>
            <a:endParaRPr lang="en-US" sz="2400" dirty="0">
              <a:solidFill>
                <a:srgbClr val="0033CC"/>
              </a:solidFill>
              <a:cs typeface="+mn-cs"/>
            </a:endParaRPr>
          </a:p>
        </p:txBody>
      </p:sp>
      <p:sp>
        <p:nvSpPr>
          <p:cNvPr id="33" name="内容占位符 5"/>
          <p:cNvSpPr>
            <a:spLocks noGrp="1"/>
          </p:cNvSpPr>
          <p:nvPr>
            <p:ph idx="4294967295"/>
          </p:nvPr>
        </p:nvSpPr>
        <p:spPr>
          <a:xfrm>
            <a:off x="245350" y="548680"/>
            <a:ext cx="11461751" cy="513527"/>
          </a:xfrm>
          <a:prstGeom prst="rect">
            <a:avLst/>
          </a:prstGeom>
        </p:spPr>
        <p:txBody>
          <a:bodyPr/>
          <a:lstStyle/>
          <a:p>
            <a:pPr marL="0" indent="0">
              <a:buClr>
                <a:schemeClr val="accent2"/>
              </a:buClr>
              <a:buNone/>
            </a:pPr>
            <a:r>
              <a:rPr lang="en-US" altLang="zh-CN" sz="3200" dirty="0" smtClean="0">
                <a:solidFill>
                  <a:srgbClr val="0033CC"/>
                </a:solidFill>
                <a:latin typeface="Times New Roman" panose="02020603050405020304" pitchFamily="18" charset="0"/>
                <a:cs typeface="Times New Roman" panose="02020603050405020304" pitchFamily="18" charset="0"/>
              </a:rPr>
              <a:t>Experimental Results</a:t>
            </a:r>
            <a:endParaRPr lang="en-US" altLang="zh-CN" sz="3200" dirty="0">
              <a:solidFill>
                <a:srgbClr val="0033CC"/>
              </a:solidFill>
              <a:latin typeface="Times New Roman" panose="02020603050405020304" pitchFamily="18" charset="0"/>
              <a:cs typeface="Times New Roman" panose="02020603050405020304" pitchFamily="18" charset="0"/>
            </a:endParaRPr>
          </a:p>
        </p:txBody>
      </p:sp>
      <p:graphicFrame>
        <p:nvGraphicFramePr>
          <p:cNvPr id="34" name="表格 33"/>
          <p:cNvGraphicFramePr>
            <a:graphicFrameLocks noGrp="1"/>
          </p:cNvGraphicFramePr>
          <p:nvPr>
            <p:extLst>
              <p:ext uri="{D42A27DB-BD31-4B8C-83A1-F6EECF244321}">
                <p14:modId xmlns:p14="http://schemas.microsoft.com/office/powerpoint/2010/main" val="1867534285"/>
              </p:ext>
            </p:extLst>
          </p:nvPr>
        </p:nvGraphicFramePr>
        <p:xfrm>
          <a:off x="6955795" y="1448267"/>
          <a:ext cx="4495800" cy="1555463"/>
        </p:xfrm>
        <a:graphic>
          <a:graphicData uri="http://schemas.openxmlformats.org/drawingml/2006/table">
            <a:tbl>
              <a:tblPr firstRow="1" bandRow="1">
                <a:tableStyleId>{912C8C85-51F0-491E-9774-3900AFEF0FD7}</a:tableStyleId>
              </a:tblPr>
              <a:tblGrid>
                <a:gridCol w="2452253">
                  <a:extLst>
                    <a:ext uri="{9D8B030D-6E8A-4147-A177-3AD203B41FA5}">
                      <a16:colId xmlns:a16="http://schemas.microsoft.com/office/drawing/2014/main" val="938896440"/>
                    </a:ext>
                  </a:extLst>
                </a:gridCol>
                <a:gridCol w="1085425">
                  <a:extLst>
                    <a:ext uri="{9D8B030D-6E8A-4147-A177-3AD203B41FA5}">
                      <a16:colId xmlns:a16="http://schemas.microsoft.com/office/drawing/2014/main" val="2944082106"/>
                    </a:ext>
                  </a:extLst>
                </a:gridCol>
                <a:gridCol w="958122">
                  <a:extLst>
                    <a:ext uri="{9D8B030D-6E8A-4147-A177-3AD203B41FA5}">
                      <a16:colId xmlns:a16="http://schemas.microsoft.com/office/drawing/2014/main" val="4064011101"/>
                    </a:ext>
                  </a:extLst>
                </a:gridCol>
              </a:tblGrid>
              <a:tr h="336263">
                <a:tc>
                  <a:txBody>
                    <a:bodyPr/>
                    <a:lstStyle/>
                    <a:p>
                      <a:pPr algn="ctr"/>
                      <a:r>
                        <a:rPr lang="en-US" altLang="zh-CN" sz="1600" dirty="0" smtClean="0">
                          <a:latin typeface="Times New Roman" panose="02020603050405020304" pitchFamily="18" charset="0"/>
                          <a:cs typeface="Times New Roman" panose="02020603050405020304" pitchFamily="18" charset="0"/>
                        </a:rPr>
                        <a:t>Model</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PSNR</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SSIM</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362503"/>
                  </a:ext>
                </a:extLst>
              </a:tr>
              <a:tr h="280219">
                <a:tc>
                  <a:txBody>
                    <a:bodyPr/>
                    <a:lstStyle/>
                    <a:p>
                      <a:pPr algn="ctr"/>
                      <a:r>
                        <a:rPr lang="en-US" altLang="zh-CN" sz="1400" dirty="0" smtClean="0">
                          <a:latin typeface="Times New Roman" panose="02020603050405020304" pitchFamily="18" charset="0"/>
                          <a:cs typeface="Times New Roman" panose="02020603050405020304" pitchFamily="18" charset="0"/>
                        </a:rPr>
                        <a:t>Last input</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28.6</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0.89</a:t>
                      </a: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50417194"/>
                  </a:ext>
                </a:extLst>
              </a:tr>
              <a:tr h="280219">
                <a:tc>
                  <a:txBody>
                    <a:bodyPr/>
                    <a:lstStyle/>
                    <a:p>
                      <a:pPr algn="ctr"/>
                      <a:r>
                        <a:rPr lang="en-US" altLang="zh-CN" sz="1400" dirty="0" err="1" smtClean="0">
                          <a:latin typeface="Times New Roman" panose="02020603050405020304" pitchFamily="18" charset="0"/>
                          <a:cs typeface="Times New Roman" panose="02020603050405020304" pitchFamily="18" charset="0"/>
                        </a:rPr>
                        <a:t>Adv+GDL</a:t>
                      </a:r>
                      <a:r>
                        <a:rPr lang="en-US" altLang="zh-CN" sz="1400" dirty="0" smtClean="0">
                          <a:latin typeface="Times New Roman" panose="02020603050405020304" pitchFamily="18" charset="0"/>
                          <a:cs typeface="Times New Roman" panose="02020603050405020304" pitchFamily="18" charset="0"/>
                        </a:rPr>
                        <a:t> [15]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31.5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0.91</a:t>
                      </a: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27995972"/>
                  </a:ext>
                </a:extLst>
              </a:tr>
              <a:tr h="280219">
                <a:tc>
                  <a:txBody>
                    <a:bodyPr/>
                    <a:lstStyle/>
                    <a:p>
                      <a:pPr algn="ctr"/>
                      <a:r>
                        <a:rPr lang="en-US" altLang="zh-CN" sz="1400" dirty="0" err="1" smtClean="0">
                          <a:latin typeface="Times New Roman" panose="02020603050405020304" pitchFamily="18" charset="0"/>
                          <a:cs typeface="Times New Roman" panose="02020603050405020304" pitchFamily="18" charset="0"/>
                        </a:rPr>
                        <a:t>Adv+GDL</a:t>
                      </a:r>
                      <a:r>
                        <a:rPr lang="en-US" altLang="zh-CN" sz="1400" dirty="0" smtClean="0">
                          <a:latin typeface="Times New Roman" panose="02020603050405020304" pitchFamily="18" charset="0"/>
                          <a:cs typeface="Times New Roman" panose="02020603050405020304" pitchFamily="18" charset="0"/>
                        </a:rPr>
                        <a:t> fine-tuned [15]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dirty="0" smtClean="0">
                          <a:latin typeface="Times New Roman" panose="02020603050405020304" pitchFamily="18" charset="0"/>
                          <a:cs typeface="Times New Roman" panose="02020603050405020304" pitchFamily="18" charset="0"/>
                        </a:rPr>
                        <a:t>32.0</a:t>
                      </a:r>
                      <a:endParaRPr lang="zh-CN" altLang="en-US" sz="1400" b="1"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dirty="0" smtClean="0">
                          <a:latin typeface="Times New Roman" panose="02020603050405020304" pitchFamily="18" charset="0"/>
                          <a:cs typeface="Times New Roman" panose="02020603050405020304" pitchFamily="18" charset="0"/>
                        </a:rPr>
                        <a:t>0.92</a:t>
                      </a:r>
                      <a:endParaRPr lang="zh-CN" alt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08734051"/>
                  </a:ext>
                </a:extLst>
              </a:tr>
              <a:tr h="280219">
                <a:tc>
                  <a:txBody>
                    <a:bodyPr/>
                    <a:lstStyle/>
                    <a:p>
                      <a:pPr algn="ctr"/>
                      <a:r>
                        <a:rPr lang="en-US" altLang="zh-CN" sz="1400" dirty="0" smtClean="0">
                          <a:latin typeface="Times New Roman" panose="02020603050405020304" pitchFamily="18" charset="0"/>
                          <a:cs typeface="Times New Roman" panose="02020603050405020304" pitchFamily="18" charset="0"/>
                        </a:rPr>
                        <a:t>PL-RNN-ST</a:t>
                      </a:r>
                      <a:r>
                        <a:rPr lang="en-US" altLang="zh-CN" sz="1400" baseline="0" dirty="0" smtClean="0">
                          <a:latin typeface="Times New Roman" panose="02020603050405020304" pitchFamily="18" charset="0"/>
                          <a:cs typeface="Times New Roman" panose="02020603050405020304" pitchFamily="18" charset="0"/>
                        </a:rPr>
                        <a:t> (ours)</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31.7968</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0.9126</a:t>
                      </a: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70477445"/>
                  </a:ext>
                </a:extLst>
              </a:tr>
            </a:tbl>
          </a:graphicData>
        </a:graphic>
      </p:graphicFrame>
      <p:sp>
        <p:nvSpPr>
          <p:cNvPr id="35" name="矩形 34"/>
          <p:cNvSpPr/>
          <p:nvPr/>
        </p:nvSpPr>
        <p:spPr>
          <a:xfrm>
            <a:off x="6910790" y="919987"/>
            <a:ext cx="4495800" cy="584775"/>
          </a:xfrm>
          <a:prstGeom prst="rect">
            <a:avLst/>
          </a:prstGeom>
        </p:spPr>
        <p:txBody>
          <a:bodyPr wrap="square">
            <a:spAutoFit/>
          </a:bodyPr>
          <a:lstStyle/>
          <a:p>
            <a:pPr algn="ctr"/>
            <a:r>
              <a:rPr lang="en-US" altLang="zh-CN" sz="1600" i="0" dirty="0">
                <a:latin typeface="Times New Roman" panose="02020603050405020304" pitchFamily="18" charset="0"/>
                <a:ea typeface="+mn-ea"/>
                <a:cs typeface="Times New Roman" panose="02020603050405020304" pitchFamily="18" charset="0"/>
              </a:rPr>
              <a:t>Table </a:t>
            </a:r>
            <a:r>
              <a:rPr lang="en-US" altLang="zh-CN" sz="1600" i="0" dirty="0" smtClean="0">
                <a:latin typeface="Times New Roman" panose="02020603050405020304" pitchFamily="18" charset="0"/>
                <a:ea typeface="+mn-ea"/>
                <a:cs typeface="Times New Roman" panose="02020603050405020304" pitchFamily="18" charset="0"/>
              </a:rPr>
              <a:t>2: </a:t>
            </a:r>
            <a:r>
              <a:rPr lang="en-US" altLang="zh-CN" sz="1600" i="0" dirty="0">
                <a:latin typeface="Times New Roman" panose="02020603050405020304" pitchFamily="18" charset="0"/>
                <a:ea typeface="+mn-ea"/>
                <a:cs typeface="Times New Roman" panose="02020603050405020304" pitchFamily="18" charset="0"/>
              </a:rPr>
              <a:t>Comparison of PSNR and SSIM results </a:t>
            </a:r>
            <a:r>
              <a:rPr lang="en-US" altLang="zh-CN" sz="1600" i="0" dirty="0" smtClean="0">
                <a:latin typeface="Times New Roman" panose="02020603050405020304" pitchFamily="18" charset="0"/>
                <a:ea typeface="+mn-ea"/>
                <a:cs typeface="Times New Roman" panose="02020603050405020304" pitchFamily="18" charset="0"/>
              </a:rPr>
              <a:t>on UCF101 dataset.</a:t>
            </a:r>
            <a:endParaRPr lang="en-US" altLang="zh-CN" sz="1600" i="0" dirty="0">
              <a:latin typeface="Times New Roman" panose="02020603050405020304" pitchFamily="18" charset="0"/>
              <a:ea typeface="+mn-ea"/>
              <a:cs typeface="Times New Roman" panose="02020603050405020304" pitchFamily="18" charset="0"/>
            </a:endParaRPr>
          </a:p>
        </p:txBody>
      </p:sp>
      <p:sp>
        <p:nvSpPr>
          <p:cNvPr id="37" name="矩形 36"/>
          <p:cNvSpPr/>
          <p:nvPr/>
        </p:nvSpPr>
        <p:spPr>
          <a:xfrm>
            <a:off x="232765" y="1148851"/>
            <a:ext cx="6985899" cy="2246769"/>
          </a:xfrm>
          <a:prstGeom prst="rect">
            <a:avLst/>
          </a:prstGeom>
        </p:spPr>
        <p:txBody>
          <a:bodyPr wrap="square">
            <a:spAutoFit/>
          </a:bodyPr>
          <a:lstStyle/>
          <a:p>
            <a:pPr marL="285750" indent="-285750">
              <a:buFont typeface="Arial" panose="020B0604020202020204" pitchFamily="34" charset="0"/>
              <a:buChar char="•"/>
            </a:pPr>
            <a:r>
              <a:rPr lang="en-US" altLang="zh-CN" sz="2000" i="0" dirty="0">
                <a:cs typeface="Times New Roman" panose="02020603050405020304" pitchFamily="18" charset="0"/>
              </a:rPr>
              <a:t>UCF101 </a:t>
            </a:r>
            <a:r>
              <a:rPr lang="en-US" altLang="zh-CN" sz="2000" i="0" dirty="0" smtClean="0">
                <a:cs typeface="Times New Roman" panose="02020603050405020304" pitchFamily="18" charset="0"/>
              </a:rPr>
              <a:t>Dataset</a:t>
            </a:r>
            <a:endParaRPr lang="en-US" altLang="zh-CN" sz="2000" i="0" dirty="0" smtClean="0">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en-US" altLang="zh-CN" sz="2000" i="0" dirty="0" smtClean="0">
                <a:latin typeface="Times New Roman" panose="02020603050405020304" pitchFamily="18" charset="0"/>
                <a:ea typeface="+mn-ea"/>
                <a:cs typeface="Times New Roman" panose="02020603050405020304" pitchFamily="18" charset="0"/>
              </a:rPr>
              <a:t>Compare with Multi-scale CNN </a:t>
            </a:r>
            <a:r>
              <a:rPr lang="en-US" altLang="zh-CN" sz="2000" dirty="0" smtClean="0">
                <a:latin typeface="Times New Roman" panose="02020603050405020304" pitchFamily="18" charset="0"/>
                <a:cs typeface="Times New Roman" panose="02020603050405020304" pitchFamily="18" charset="0"/>
              </a:rPr>
              <a:t>[15, Mathieu et al., 2016]</a:t>
            </a:r>
            <a:r>
              <a:rPr lang="en-US" altLang="zh-CN" sz="2000" i="0" dirty="0" smtClean="0">
                <a:latin typeface="Times New Roman" panose="02020603050405020304" pitchFamily="18" charset="0"/>
                <a:ea typeface="+mn-ea"/>
                <a:cs typeface="Times New Roman" panose="02020603050405020304" pitchFamily="18" charset="0"/>
              </a:rPr>
              <a:t> </a:t>
            </a:r>
          </a:p>
          <a:p>
            <a:pPr marL="742950" lvl="1" indent="-285750">
              <a:buFont typeface="Arial" panose="020B0604020202020204" pitchFamily="34" charset="0"/>
              <a:buChar char="•"/>
            </a:pPr>
            <a:r>
              <a:rPr lang="en-US" altLang="zh-CN" sz="2000" i="0" dirty="0" smtClean="0">
                <a:latin typeface="Times New Roman" panose="02020603050405020304" pitchFamily="18" charset="0"/>
                <a:ea typeface="+mn-ea"/>
                <a:cs typeface="Times New Roman" panose="02020603050405020304" pitchFamily="18" charset="0"/>
              </a:rPr>
              <a:t>Multi-scale CNN: </a:t>
            </a:r>
          </a:p>
          <a:p>
            <a:pPr marL="1200150" lvl="2" indent="-285750">
              <a:buFont typeface="Arial" panose="020B0604020202020204" pitchFamily="34" charset="0"/>
              <a:buChar char="•"/>
            </a:pPr>
            <a:r>
              <a:rPr lang="en-US" altLang="zh-CN" sz="2000" i="0" dirty="0">
                <a:latin typeface="Times New Roman" panose="02020603050405020304" pitchFamily="18" charset="0"/>
                <a:cs typeface="Times New Roman" panose="02020603050405020304" pitchFamily="18" charset="0"/>
              </a:rPr>
              <a:t>sharp </a:t>
            </a:r>
            <a:r>
              <a:rPr lang="en-US" altLang="zh-CN" sz="2000" i="0" dirty="0" smtClean="0">
                <a:latin typeface="Times New Roman" panose="02020603050405020304" pitchFamily="18" charset="0"/>
                <a:cs typeface="Times New Roman" panose="02020603050405020304" pitchFamily="18" charset="0"/>
              </a:rPr>
              <a:t>prediction.</a:t>
            </a:r>
            <a:endParaRPr lang="en-US" altLang="zh-CN" sz="2000" i="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US" altLang="zh-CN" sz="2000" i="0" dirty="0" smtClean="0">
                <a:latin typeface="Times New Roman" panose="02020603050405020304" pitchFamily="18" charset="0"/>
                <a:cs typeface="Times New Roman" panose="02020603050405020304" pitchFamily="18" charset="0"/>
              </a:rPr>
              <a:t>distortion </a:t>
            </a:r>
            <a:r>
              <a:rPr lang="en-US" altLang="zh-CN" sz="2000" i="0" dirty="0">
                <a:latin typeface="Times New Roman" panose="02020603050405020304" pitchFamily="18" charset="0"/>
                <a:cs typeface="Times New Roman" panose="02020603050405020304" pitchFamily="18" charset="0"/>
              </a:rPr>
              <a:t>for large motion and </a:t>
            </a:r>
            <a:r>
              <a:rPr lang="en-US" altLang="zh-CN" sz="2000" i="0" dirty="0" smtClean="0">
                <a:latin typeface="Times New Roman" panose="02020603050405020304" pitchFamily="18" charset="0"/>
                <a:cs typeface="Times New Roman" panose="02020603050405020304" pitchFamily="18" charset="0"/>
              </a:rPr>
              <a:t>further frame prediction.</a:t>
            </a:r>
            <a:endParaRPr lang="en-US" altLang="zh-CN" sz="2000" i="0" dirty="0" smtClean="0">
              <a:latin typeface="Times New Roman" panose="02020603050405020304" pitchFamily="18" charset="0"/>
              <a:ea typeface="+mn-ea"/>
              <a:cs typeface="Times New Roman" panose="02020603050405020304" pitchFamily="18" charset="0"/>
            </a:endParaRPr>
          </a:p>
          <a:p>
            <a:pPr marL="742950" lvl="1" indent="-285750">
              <a:buFont typeface="Arial" panose="020B0604020202020204" pitchFamily="34" charset="0"/>
              <a:buChar char="•"/>
            </a:pPr>
            <a:r>
              <a:rPr lang="en-US" altLang="zh-CN" sz="2000" i="0" dirty="0" smtClean="0">
                <a:latin typeface="Times New Roman" panose="02020603050405020304" pitchFamily="18" charset="0"/>
                <a:ea typeface="+mn-ea"/>
                <a:cs typeface="Times New Roman" panose="02020603050405020304" pitchFamily="18" charset="0"/>
              </a:rPr>
              <a:t>Ours: a little blurry but keep the shape of objects better.</a:t>
            </a:r>
          </a:p>
        </p:txBody>
      </p:sp>
      <p:grpSp>
        <p:nvGrpSpPr>
          <p:cNvPr id="38" name="组合 37"/>
          <p:cNvGrpSpPr/>
          <p:nvPr/>
        </p:nvGrpSpPr>
        <p:grpSpPr>
          <a:xfrm>
            <a:off x="373836" y="3429000"/>
            <a:ext cx="11536897" cy="2835315"/>
            <a:chOff x="381001" y="3542090"/>
            <a:chExt cx="11536897" cy="2835315"/>
          </a:xfrm>
        </p:grpSpPr>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5359043"/>
              <a:ext cx="914400" cy="914400"/>
            </a:xfrm>
            <a:prstGeom prst="rect">
              <a:avLst/>
            </a:prstGeom>
          </p:spPr>
        </p:pic>
        <p:pic>
          <p:nvPicPr>
            <p:cNvPr id="40" name="图片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002" y="5359043"/>
              <a:ext cx="914400" cy="914400"/>
            </a:xfrm>
            <a:prstGeom prst="rect">
              <a:avLst/>
            </a:prstGeom>
          </p:spPr>
        </p:pic>
        <p:pic>
          <p:nvPicPr>
            <p:cNvPr id="41" name="图片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6094" y="5386805"/>
              <a:ext cx="914400" cy="914400"/>
            </a:xfrm>
            <a:prstGeom prst="rect">
              <a:avLst/>
            </a:prstGeom>
          </p:spPr>
        </p:pic>
        <p:sp>
          <p:nvSpPr>
            <p:cNvPr id="42" name="矩形 41"/>
            <p:cNvSpPr/>
            <p:nvPr/>
          </p:nvSpPr>
          <p:spPr>
            <a:xfrm>
              <a:off x="381001" y="3542090"/>
              <a:ext cx="3448256" cy="400110"/>
            </a:xfrm>
            <a:prstGeom prst="rect">
              <a:avLst/>
            </a:prstGeom>
          </p:spPr>
          <p:txBody>
            <a:bodyPr wrap="square">
              <a:spAutoFit/>
            </a:bodyPr>
            <a:lstStyle/>
            <a:p>
              <a:pPr marL="285750" indent="-285750">
                <a:buFont typeface="Arial" panose="020B0604020202020204" pitchFamily="34" charset="0"/>
                <a:buChar char="•"/>
              </a:pPr>
              <a:r>
                <a:rPr lang="en-US" altLang="zh-CN" sz="2000" i="0" dirty="0" smtClean="0">
                  <a:latin typeface="Times New Roman" panose="02020603050405020304" pitchFamily="18" charset="0"/>
                  <a:ea typeface="+mn-ea"/>
                  <a:cs typeface="Times New Roman" panose="02020603050405020304" pitchFamily="18" charset="0"/>
                </a:rPr>
                <a:t>Generated examples</a:t>
              </a:r>
            </a:p>
          </p:txBody>
        </p:sp>
        <p:pic>
          <p:nvPicPr>
            <p:cNvPr id="43" name="图片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4255235"/>
              <a:ext cx="914400" cy="914400"/>
            </a:xfrm>
            <a:prstGeom prst="rect">
              <a:avLst/>
            </a:prstGeom>
          </p:spPr>
        </p:pic>
        <p:pic>
          <p:nvPicPr>
            <p:cNvPr id="44" name="图片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0200" y="4255235"/>
              <a:ext cx="914400" cy="914400"/>
            </a:xfrm>
            <a:prstGeom prst="rect">
              <a:avLst/>
            </a:prstGeom>
          </p:spPr>
        </p:pic>
        <p:pic>
          <p:nvPicPr>
            <p:cNvPr id="45" name="图片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9933" y="4255235"/>
              <a:ext cx="914400" cy="914400"/>
            </a:xfrm>
            <a:prstGeom prst="rect">
              <a:avLst/>
            </a:prstGeom>
          </p:spPr>
        </p:pic>
        <p:pic>
          <p:nvPicPr>
            <p:cNvPr id="46" name="图片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31809" y="4255235"/>
              <a:ext cx="914400" cy="914400"/>
            </a:xfrm>
            <a:prstGeom prst="rect">
              <a:avLst/>
            </a:prstGeom>
          </p:spPr>
        </p:pic>
        <p:pic>
          <p:nvPicPr>
            <p:cNvPr id="47" name="图片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9000" y="4255235"/>
              <a:ext cx="914400" cy="914400"/>
            </a:xfrm>
            <a:prstGeom prst="rect">
              <a:avLst/>
            </a:prstGeom>
          </p:spPr>
        </p:pic>
        <p:pic>
          <p:nvPicPr>
            <p:cNvPr id="48" name="图片 4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67382" y="4255235"/>
              <a:ext cx="914400" cy="914400"/>
            </a:xfrm>
            <a:prstGeom prst="rect">
              <a:avLst/>
            </a:prstGeom>
          </p:spPr>
        </p:pic>
        <p:pic>
          <p:nvPicPr>
            <p:cNvPr id="49" name="图片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9600" y="5352803"/>
              <a:ext cx="914400" cy="914400"/>
            </a:xfrm>
            <a:prstGeom prst="rect">
              <a:avLst/>
            </a:prstGeom>
          </p:spPr>
        </p:pic>
        <p:pic>
          <p:nvPicPr>
            <p:cNvPr id="50" name="图片 4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00200" y="5356325"/>
              <a:ext cx="914400" cy="914400"/>
            </a:xfrm>
            <a:prstGeom prst="rect">
              <a:avLst/>
            </a:prstGeom>
          </p:spPr>
        </p:pic>
        <p:pic>
          <p:nvPicPr>
            <p:cNvPr id="51" name="图片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39933" y="5379185"/>
              <a:ext cx="914400" cy="914400"/>
            </a:xfrm>
            <a:prstGeom prst="rect">
              <a:avLst/>
            </a:prstGeom>
          </p:spPr>
        </p:pic>
        <p:pic>
          <p:nvPicPr>
            <p:cNvPr id="52" name="图片 5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29257" y="5379185"/>
              <a:ext cx="914400" cy="914400"/>
            </a:xfrm>
            <a:prstGeom prst="rect">
              <a:avLst/>
            </a:prstGeom>
          </p:spPr>
        </p:pic>
        <p:pic>
          <p:nvPicPr>
            <p:cNvPr id="53" name="图片 5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33216" y="5379185"/>
              <a:ext cx="914400" cy="914400"/>
            </a:xfrm>
            <a:prstGeom prst="rect">
              <a:avLst/>
            </a:prstGeom>
          </p:spPr>
        </p:pic>
        <p:pic>
          <p:nvPicPr>
            <p:cNvPr id="54" name="图片 5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38738" y="5379185"/>
              <a:ext cx="914400" cy="914400"/>
            </a:xfrm>
            <a:prstGeom prst="rect">
              <a:avLst/>
            </a:prstGeom>
          </p:spPr>
        </p:pic>
        <p:pic>
          <p:nvPicPr>
            <p:cNvPr id="55" name="图片 5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33216" y="4255235"/>
              <a:ext cx="914400" cy="914400"/>
            </a:xfrm>
            <a:prstGeom prst="rect">
              <a:avLst/>
            </a:prstGeom>
          </p:spPr>
        </p:pic>
        <p:pic>
          <p:nvPicPr>
            <p:cNvPr id="56" name="图片 5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38738" y="4255235"/>
              <a:ext cx="914400" cy="914400"/>
            </a:xfrm>
            <a:prstGeom prst="rect">
              <a:avLst/>
            </a:prstGeom>
          </p:spPr>
        </p:pic>
        <p:sp>
          <p:nvSpPr>
            <p:cNvPr id="57" name="矩形 56"/>
            <p:cNvSpPr/>
            <p:nvPr/>
          </p:nvSpPr>
          <p:spPr>
            <a:xfrm>
              <a:off x="952500" y="3966806"/>
              <a:ext cx="1295400" cy="307777"/>
            </a:xfrm>
            <a:prstGeom prst="rect">
              <a:avLst/>
            </a:prstGeom>
          </p:spPr>
          <p:txBody>
            <a:bodyPr wrap="square">
              <a:spAutoFit/>
            </a:bodyPr>
            <a:lstStyle/>
            <a:p>
              <a:pPr algn="ctr"/>
              <a:r>
                <a:rPr lang="en-US" altLang="zh-CN" sz="1400" i="0" dirty="0" smtClean="0">
                  <a:latin typeface="Times New Roman" panose="02020603050405020304" pitchFamily="18" charset="0"/>
                  <a:ea typeface="+mn-ea"/>
                  <a:cs typeface="Times New Roman" panose="02020603050405020304" pitchFamily="18" charset="0"/>
                </a:rPr>
                <a:t>Input frames</a:t>
              </a:r>
              <a:endParaRPr lang="en-US" altLang="zh-CN" sz="1400" i="0" dirty="0">
                <a:latin typeface="Times New Roman" panose="02020603050405020304" pitchFamily="18" charset="0"/>
                <a:ea typeface="+mn-ea"/>
                <a:cs typeface="Times New Roman" panose="02020603050405020304" pitchFamily="18" charset="0"/>
              </a:endParaRPr>
            </a:p>
          </p:txBody>
        </p:sp>
        <p:sp>
          <p:nvSpPr>
            <p:cNvPr id="58" name="矩形 57"/>
            <p:cNvSpPr/>
            <p:nvPr/>
          </p:nvSpPr>
          <p:spPr>
            <a:xfrm>
              <a:off x="3106633" y="3965646"/>
              <a:ext cx="1295400" cy="307777"/>
            </a:xfrm>
            <a:prstGeom prst="rect">
              <a:avLst/>
            </a:prstGeom>
          </p:spPr>
          <p:txBody>
            <a:bodyPr wrap="square">
              <a:spAutoFit/>
            </a:bodyPr>
            <a:lstStyle/>
            <a:p>
              <a:pPr algn="ctr"/>
              <a:r>
                <a:rPr lang="en-US" altLang="zh-CN" sz="1400" i="0" dirty="0">
                  <a:ea typeface="+mn-ea"/>
                  <a:cs typeface="Times New Roman" panose="02020603050405020304" pitchFamily="18" charset="0"/>
                </a:rPr>
                <a:t>Ground truth</a:t>
              </a:r>
            </a:p>
          </p:txBody>
        </p:sp>
        <p:sp>
          <p:nvSpPr>
            <p:cNvPr id="59" name="矩形 58"/>
            <p:cNvSpPr/>
            <p:nvPr/>
          </p:nvSpPr>
          <p:spPr>
            <a:xfrm>
              <a:off x="5391037" y="3965645"/>
              <a:ext cx="1506657" cy="307777"/>
            </a:xfrm>
            <a:prstGeom prst="rect">
              <a:avLst/>
            </a:prstGeom>
          </p:spPr>
          <p:txBody>
            <a:bodyPr wrap="square">
              <a:spAutoFit/>
            </a:bodyPr>
            <a:lstStyle/>
            <a:p>
              <a:pPr algn="ctr"/>
              <a:r>
                <a:rPr lang="en-US" altLang="zh-CN" sz="1400" i="0" dirty="0">
                  <a:ea typeface="+mn-ea"/>
                  <a:cs typeface="Times New Roman" panose="02020603050405020304" pitchFamily="18" charset="0"/>
                </a:rPr>
                <a:t>Multi-scale CNN</a:t>
              </a:r>
            </a:p>
          </p:txBody>
        </p:sp>
        <p:sp>
          <p:nvSpPr>
            <p:cNvPr id="60" name="矩形 59"/>
            <p:cNvSpPr/>
            <p:nvPr/>
          </p:nvSpPr>
          <p:spPr>
            <a:xfrm>
              <a:off x="7619682" y="3978236"/>
              <a:ext cx="1295400" cy="307777"/>
            </a:xfrm>
            <a:prstGeom prst="rect">
              <a:avLst/>
            </a:prstGeom>
          </p:spPr>
          <p:txBody>
            <a:bodyPr wrap="square">
              <a:spAutoFit/>
            </a:bodyPr>
            <a:lstStyle/>
            <a:p>
              <a:pPr algn="ctr"/>
              <a:r>
                <a:rPr lang="en-US" altLang="zh-CN" sz="1400" i="0" dirty="0">
                  <a:ea typeface="+mn-ea"/>
                  <a:cs typeface="Times New Roman" panose="02020603050405020304" pitchFamily="18" charset="0"/>
                </a:rPr>
                <a:t>Ours</a:t>
              </a:r>
            </a:p>
          </p:txBody>
        </p:sp>
        <p:pic>
          <p:nvPicPr>
            <p:cNvPr id="61" name="图片 6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675487" y="4255235"/>
              <a:ext cx="914400" cy="914400"/>
            </a:xfrm>
            <a:prstGeom prst="rect">
              <a:avLst/>
            </a:prstGeom>
          </p:spPr>
        </p:pic>
        <p:pic>
          <p:nvPicPr>
            <p:cNvPr id="62" name="图片 6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798273" y="4255235"/>
              <a:ext cx="914400" cy="914400"/>
            </a:xfrm>
            <a:prstGeom prst="rect">
              <a:avLst/>
            </a:prstGeom>
          </p:spPr>
        </p:pic>
        <p:pic>
          <p:nvPicPr>
            <p:cNvPr id="63" name="图片 6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675487" y="5386805"/>
              <a:ext cx="914400" cy="914400"/>
            </a:xfrm>
            <a:prstGeom prst="rect">
              <a:avLst/>
            </a:prstGeom>
          </p:spPr>
        </p:pic>
        <p:sp>
          <p:nvSpPr>
            <p:cNvPr id="64" name="矩形 63"/>
            <p:cNvSpPr/>
            <p:nvPr/>
          </p:nvSpPr>
          <p:spPr>
            <a:xfrm>
              <a:off x="9388530" y="3962400"/>
              <a:ext cx="1470246" cy="307777"/>
            </a:xfrm>
            <a:prstGeom prst="rect">
              <a:avLst/>
            </a:prstGeom>
          </p:spPr>
          <p:txBody>
            <a:bodyPr wrap="square">
              <a:spAutoFit/>
            </a:bodyPr>
            <a:lstStyle/>
            <a:p>
              <a:pPr algn="ctr"/>
              <a:r>
                <a:rPr lang="en-US" altLang="zh-CN" sz="1400" i="0" dirty="0">
                  <a:ea typeface="+mn-ea"/>
                  <a:cs typeface="Times New Roman" panose="02020603050405020304" pitchFamily="18" charset="0"/>
                </a:rPr>
                <a:t>Multi-scale CNN</a:t>
              </a:r>
            </a:p>
          </p:txBody>
        </p:sp>
        <p:sp>
          <p:nvSpPr>
            <p:cNvPr id="65" name="矩形 64"/>
            <p:cNvSpPr/>
            <p:nvPr/>
          </p:nvSpPr>
          <p:spPr>
            <a:xfrm>
              <a:off x="10622498" y="3969514"/>
              <a:ext cx="1295400" cy="307777"/>
            </a:xfrm>
            <a:prstGeom prst="rect">
              <a:avLst/>
            </a:prstGeom>
          </p:spPr>
          <p:txBody>
            <a:bodyPr wrap="square">
              <a:spAutoFit/>
            </a:bodyPr>
            <a:lstStyle/>
            <a:p>
              <a:pPr algn="ctr"/>
              <a:r>
                <a:rPr lang="en-US" altLang="zh-CN" sz="1400" i="0" dirty="0">
                  <a:ea typeface="+mn-ea"/>
                  <a:cs typeface="Times New Roman" panose="02020603050405020304" pitchFamily="18" charset="0"/>
                </a:rPr>
                <a:t>Ours</a:t>
              </a:r>
            </a:p>
          </p:txBody>
        </p:sp>
        <p:sp>
          <p:nvSpPr>
            <p:cNvPr id="66" name="矩形 65"/>
            <p:cNvSpPr/>
            <p:nvPr/>
          </p:nvSpPr>
          <p:spPr>
            <a:xfrm>
              <a:off x="9311004" y="3962400"/>
              <a:ext cx="2579894" cy="2415005"/>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p:nvSpPr>
        <p:spPr bwMode="auto">
          <a:xfrm>
            <a:off x="6425806" y="5803070"/>
            <a:ext cx="464723" cy="404092"/>
          </a:xfrm>
          <a:prstGeom prst="ellipse">
            <a:avLst/>
          </a:prstGeom>
          <a:noFill/>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CN" altLang="en-US" sz="1800" b="0" i="1" u="none" strike="noStrike" cap="none" normalizeH="0" baseline="0" smtClean="0">
              <a:ln>
                <a:noFill/>
              </a:ln>
              <a:solidFill>
                <a:schemeClr val="tx1"/>
              </a:solidFill>
              <a:effectLst/>
              <a:latin typeface="Times New Roman" pitchFamily="18" charset="0"/>
              <a:ea typeface="宋体" pitchFamily="2" charset="-122"/>
            </a:endParaRPr>
          </a:p>
        </p:txBody>
      </p:sp>
      <p:sp>
        <p:nvSpPr>
          <p:cNvPr id="67" name="椭圆 66"/>
          <p:cNvSpPr/>
          <p:nvPr/>
        </p:nvSpPr>
        <p:spPr bwMode="auto">
          <a:xfrm>
            <a:off x="8656139" y="5803070"/>
            <a:ext cx="451493" cy="404092"/>
          </a:xfrm>
          <a:prstGeom prst="ellipse">
            <a:avLst/>
          </a:prstGeom>
          <a:noFill/>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CN" altLang="en-US" sz="1800" b="0" i="1" u="none" strike="noStrike" cap="none" normalizeH="0" baseline="0" smtClean="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374567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p:txBody>
          <a:bodyPr/>
          <a:lstStyle/>
          <a:p>
            <a:endParaRPr lang="en-US" sz="2400" dirty="0">
              <a:solidFill>
                <a:srgbClr val="0033CC"/>
              </a:solidFill>
              <a:cs typeface="+mn-cs"/>
            </a:endParaRPr>
          </a:p>
        </p:txBody>
      </p:sp>
      <p:sp>
        <p:nvSpPr>
          <p:cNvPr id="67" name="内容占位符 5"/>
          <p:cNvSpPr>
            <a:spLocks noGrp="1"/>
          </p:cNvSpPr>
          <p:nvPr>
            <p:ph idx="4294967295"/>
          </p:nvPr>
        </p:nvSpPr>
        <p:spPr>
          <a:xfrm>
            <a:off x="252515" y="548680"/>
            <a:ext cx="11461751" cy="513527"/>
          </a:xfrm>
          <a:prstGeom prst="rect">
            <a:avLst/>
          </a:prstGeom>
        </p:spPr>
        <p:txBody>
          <a:bodyPr/>
          <a:lstStyle/>
          <a:p>
            <a:pPr marL="0" indent="0">
              <a:buClr>
                <a:schemeClr val="accent2"/>
              </a:buClr>
              <a:buNone/>
            </a:pPr>
            <a:r>
              <a:rPr lang="en-US" altLang="zh-CN" sz="3200" dirty="0" smtClean="0">
                <a:solidFill>
                  <a:srgbClr val="0033CC"/>
                </a:solidFill>
                <a:latin typeface="Times New Roman" panose="02020603050405020304" pitchFamily="18" charset="0"/>
                <a:cs typeface="Times New Roman" panose="02020603050405020304" pitchFamily="18" charset="0"/>
              </a:rPr>
              <a:t>Experimental Results</a:t>
            </a:r>
            <a:endParaRPr lang="en-US" altLang="zh-CN" sz="3200" dirty="0">
              <a:solidFill>
                <a:srgbClr val="0033CC"/>
              </a:solidFill>
              <a:latin typeface="Times New Roman" panose="02020603050405020304" pitchFamily="18" charset="0"/>
              <a:cs typeface="Times New Roman" panose="02020603050405020304" pitchFamily="18" charset="0"/>
            </a:endParaRPr>
          </a:p>
        </p:txBody>
      </p:sp>
      <p:graphicFrame>
        <p:nvGraphicFramePr>
          <p:cNvPr id="68" name="表格 67"/>
          <p:cNvGraphicFramePr>
            <a:graphicFrameLocks noGrp="1"/>
          </p:cNvGraphicFramePr>
          <p:nvPr>
            <p:extLst>
              <p:ext uri="{D42A27DB-BD31-4B8C-83A1-F6EECF244321}">
                <p14:modId xmlns:p14="http://schemas.microsoft.com/office/powerpoint/2010/main" val="2605844183"/>
              </p:ext>
            </p:extLst>
          </p:nvPr>
        </p:nvGraphicFramePr>
        <p:xfrm>
          <a:off x="7180820" y="1448267"/>
          <a:ext cx="4495800" cy="1250663"/>
        </p:xfrm>
        <a:graphic>
          <a:graphicData uri="http://schemas.openxmlformats.org/drawingml/2006/table">
            <a:tbl>
              <a:tblPr firstRow="1" bandRow="1">
                <a:tableStyleId>{912C8C85-51F0-491E-9774-3900AFEF0FD7}</a:tableStyleId>
              </a:tblPr>
              <a:tblGrid>
                <a:gridCol w="2452253">
                  <a:extLst>
                    <a:ext uri="{9D8B030D-6E8A-4147-A177-3AD203B41FA5}">
                      <a16:colId xmlns:a16="http://schemas.microsoft.com/office/drawing/2014/main" val="938896440"/>
                    </a:ext>
                  </a:extLst>
                </a:gridCol>
                <a:gridCol w="1085425">
                  <a:extLst>
                    <a:ext uri="{9D8B030D-6E8A-4147-A177-3AD203B41FA5}">
                      <a16:colId xmlns:a16="http://schemas.microsoft.com/office/drawing/2014/main" val="2944082106"/>
                    </a:ext>
                  </a:extLst>
                </a:gridCol>
                <a:gridCol w="958122">
                  <a:extLst>
                    <a:ext uri="{9D8B030D-6E8A-4147-A177-3AD203B41FA5}">
                      <a16:colId xmlns:a16="http://schemas.microsoft.com/office/drawing/2014/main" val="4064011101"/>
                    </a:ext>
                  </a:extLst>
                </a:gridCol>
              </a:tblGrid>
              <a:tr h="336263">
                <a:tc>
                  <a:txBody>
                    <a:bodyPr/>
                    <a:lstStyle/>
                    <a:p>
                      <a:pPr algn="ctr"/>
                      <a:r>
                        <a:rPr lang="en-US" altLang="zh-CN" sz="1600" dirty="0" smtClean="0">
                          <a:latin typeface="Times New Roman" panose="02020603050405020304" pitchFamily="18" charset="0"/>
                          <a:cs typeface="Times New Roman" panose="02020603050405020304" pitchFamily="18" charset="0"/>
                        </a:rPr>
                        <a:t>Model</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PSNR</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SSIM</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362503"/>
                  </a:ext>
                </a:extLst>
              </a:tr>
              <a:tr h="280219">
                <a:tc>
                  <a:txBody>
                    <a:bodyPr/>
                    <a:lstStyle/>
                    <a:p>
                      <a:pPr algn="ctr"/>
                      <a:r>
                        <a:rPr lang="en-US" altLang="zh-CN" sz="1400" dirty="0" smtClean="0">
                          <a:latin typeface="Times New Roman" panose="02020603050405020304" pitchFamily="18" charset="0"/>
                          <a:cs typeface="Times New Roman" panose="02020603050405020304" pitchFamily="18" charset="0"/>
                        </a:rPr>
                        <a:t>Multi-scale</a:t>
                      </a:r>
                      <a:r>
                        <a:rPr lang="en-US" altLang="zh-CN" sz="1400" baseline="0" dirty="0" smtClean="0">
                          <a:latin typeface="Times New Roman" panose="02020603050405020304" pitchFamily="18" charset="0"/>
                          <a:cs typeface="Times New Roman" panose="02020603050405020304" pitchFamily="18" charset="0"/>
                        </a:rPr>
                        <a:t> CNN [15]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23.4726</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0.8826</a:t>
                      </a: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50417194"/>
                  </a:ext>
                </a:extLst>
              </a:tr>
              <a:tr h="280219">
                <a:tc>
                  <a:txBody>
                    <a:bodyPr/>
                    <a:lstStyle/>
                    <a:p>
                      <a:pPr algn="ctr"/>
                      <a:r>
                        <a:rPr lang="en-US" altLang="zh-CN" sz="1400" dirty="0" smtClean="0">
                          <a:latin typeface="Times New Roman" panose="02020603050405020304" pitchFamily="18" charset="0"/>
                          <a:cs typeface="Times New Roman" panose="02020603050405020304" pitchFamily="18" charset="0"/>
                        </a:rPr>
                        <a:t>Transformation-based [25]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25.8703</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dirty="0" smtClean="0">
                          <a:latin typeface="Times New Roman" panose="02020603050405020304" pitchFamily="18" charset="0"/>
                          <a:cs typeface="Times New Roman" panose="02020603050405020304" pitchFamily="18" charset="0"/>
                        </a:rPr>
                        <a:t>0.9193</a:t>
                      </a:r>
                      <a:endParaRPr lang="zh-CN" alt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27995972"/>
                  </a:ext>
                </a:extLst>
              </a:tr>
              <a:tr h="280219">
                <a:tc>
                  <a:txBody>
                    <a:bodyPr/>
                    <a:lstStyle/>
                    <a:p>
                      <a:pPr algn="ctr"/>
                      <a:r>
                        <a:rPr lang="en-US" altLang="zh-CN" sz="1400" dirty="0" smtClean="0">
                          <a:latin typeface="Times New Roman" panose="02020603050405020304" pitchFamily="18" charset="0"/>
                          <a:cs typeface="Times New Roman" panose="02020603050405020304" pitchFamily="18" charset="0"/>
                        </a:rPr>
                        <a:t>PL-RNN-ST</a:t>
                      </a:r>
                      <a:r>
                        <a:rPr lang="en-US" altLang="zh-CN" sz="1400" baseline="0" dirty="0" smtClean="0">
                          <a:latin typeface="Times New Roman" panose="02020603050405020304" pitchFamily="18" charset="0"/>
                          <a:cs typeface="Times New Roman" panose="02020603050405020304" pitchFamily="18" charset="0"/>
                        </a:rPr>
                        <a:t> (ours)</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b="1" dirty="0" smtClean="0">
                          <a:latin typeface="Times New Roman" panose="02020603050405020304" pitchFamily="18" charset="0"/>
                          <a:cs typeface="Times New Roman" panose="02020603050405020304" pitchFamily="18" charset="0"/>
                        </a:rPr>
                        <a:t>26.4688</a:t>
                      </a:r>
                      <a:endParaRPr lang="zh-CN" altLang="en-US" sz="1400" b="1"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0.9014</a:t>
                      </a: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70477445"/>
                  </a:ext>
                </a:extLst>
              </a:tr>
            </a:tbl>
          </a:graphicData>
        </a:graphic>
      </p:graphicFrame>
      <p:sp>
        <p:nvSpPr>
          <p:cNvPr id="69" name="矩形 68"/>
          <p:cNvSpPr/>
          <p:nvPr/>
        </p:nvSpPr>
        <p:spPr>
          <a:xfrm>
            <a:off x="7135815" y="919987"/>
            <a:ext cx="4495800" cy="523220"/>
          </a:xfrm>
          <a:prstGeom prst="rect">
            <a:avLst/>
          </a:prstGeom>
        </p:spPr>
        <p:txBody>
          <a:bodyPr wrap="square">
            <a:spAutoFit/>
          </a:bodyPr>
          <a:lstStyle/>
          <a:p>
            <a:pPr algn="ctr"/>
            <a:r>
              <a:rPr lang="en-US" altLang="zh-CN" sz="1400" i="0" dirty="0">
                <a:latin typeface="Times New Roman" panose="02020603050405020304" pitchFamily="18" charset="0"/>
                <a:ea typeface="+mn-ea"/>
                <a:cs typeface="Times New Roman" panose="02020603050405020304" pitchFamily="18" charset="0"/>
              </a:rPr>
              <a:t>Table </a:t>
            </a:r>
            <a:r>
              <a:rPr lang="en-US" altLang="zh-CN" sz="1400" i="0" dirty="0" smtClean="0">
                <a:latin typeface="Times New Roman" panose="02020603050405020304" pitchFamily="18" charset="0"/>
                <a:ea typeface="+mn-ea"/>
                <a:cs typeface="Times New Roman" panose="02020603050405020304" pitchFamily="18" charset="0"/>
              </a:rPr>
              <a:t>3: </a:t>
            </a:r>
            <a:r>
              <a:rPr lang="en-US" altLang="zh-CN" sz="1400" i="0" dirty="0">
                <a:latin typeface="Times New Roman" panose="02020603050405020304" pitchFamily="18" charset="0"/>
                <a:ea typeface="+mn-ea"/>
                <a:cs typeface="Times New Roman" panose="02020603050405020304" pitchFamily="18" charset="0"/>
              </a:rPr>
              <a:t>Comparison of PSNR and SSIM results </a:t>
            </a:r>
            <a:r>
              <a:rPr lang="en-US" altLang="zh-CN" sz="1400" i="0" dirty="0" smtClean="0">
                <a:latin typeface="Times New Roman" panose="02020603050405020304" pitchFamily="18" charset="0"/>
                <a:ea typeface="+mn-ea"/>
                <a:cs typeface="Times New Roman" panose="02020603050405020304" pitchFamily="18" charset="0"/>
              </a:rPr>
              <a:t>on UCF101 subset from [25].</a:t>
            </a:r>
            <a:endParaRPr lang="en-US" altLang="zh-CN" sz="1400" i="0" dirty="0">
              <a:latin typeface="Times New Roman" panose="02020603050405020304" pitchFamily="18" charset="0"/>
              <a:ea typeface="+mn-ea"/>
              <a:cs typeface="Times New Roman" panose="02020603050405020304" pitchFamily="18" charset="0"/>
            </a:endParaRPr>
          </a:p>
        </p:txBody>
      </p:sp>
      <p:sp>
        <p:nvSpPr>
          <p:cNvPr id="70" name="矩形 69"/>
          <p:cNvSpPr/>
          <p:nvPr/>
        </p:nvSpPr>
        <p:spPr>
          <a:xfrm>
            <a:off x="252515" y="1136736"/>
            <a:ext cx="6088065" cy="400110"/>
          </a:xfrm>
          <a:prstGeom prst="rect">
            <a:avLst/>
          </a:prstGeom>
        </p:spPr>
        <p:txBody>
          <a:bodyPr wrap="square">
            <a:spAutoFit/>
          </a:bodyPr>
          <a:lstStyle/>
          <a:p>
            <a:pPr marL="285750" indent="-285750">
              <a:buFont typeface="Arial" panose="020B0604020202020204" pitchFamily="34" charset="0"/>
              <a:buChar char="•"/>
            </a:pPr>
            <a:r>
              <a:rPr lang="en-US" altLang="zh-CN" sz="2000" i="0" dirty="0" smtClean="0">
                <a:latin typeface="Times New Roman" panose="02020603050405020304" pitchFamily="18" charset="0"/>
                <a:ea typeface="+mn-ea"/>
                <a:cs typeface="Times New Roman" panose="02020603050405020304" pitchFamily="18" charset="0"/>
              </a:rPr>
              <a:t>UCF101 Dataset</a:t>
            </a:r>
          </a:p>
        </p:txBody>
      </p:sp>
      <p:sp>
        <p:nvSpPr>
          <p:cNvPr id="71" name="矩形 70"/>
          <p:cNvSpPr/>
          <p:nvPr/>
        </p:nvSpPr>
        <p:spPr>
          <a:xfrm>
            <a:off x="253101" y="1423929"/>
            <a:ext cx="6857413" cy="1631216"/>
          </a:xfrm>
          <a:prstGeom prst="rect">
            <a:avLst/>
          </a:prstGeom>
        </p:spPr>
        <p:txBody>
          <a:bodyPr wrap="square">
            <a:spAutoFit/>
          </a:bodyPr>
          <a:lstStyle/>
          <a:p>
            <a:pPr marL="285750" indent="-285750">
              <a:buFont typeface="Arial" panose="020B0604020202020204" pitchFamily="34" charset="0"/>
              <a:buChar char="•"/>
            </a:pPr>
            <a:r>
              <a:rPr lang="en-US" altLang="zh-CN" sz="2000" i="0" dirty="0" smtClean="0">
                <a:latin typeface="Times New Roman" panose="02020603050405020304" pitchFamily="18" charset="0"/>
                <a:ea typeface="+mn-ea"/>
                <a:cs typeface="Times New Roman" panose="02020603050405020304" pitchFamily="18" charset="0"/>
              </a:rPr>
              <a:t>Compare with Transformation-based model </a:t>
            </a:r>
            <a:r>
              <a:rPr lang="en-US" altLang="zh-CN" sz="1600" dirty="0" smtClean="0">
                <a:latin typeface="Times New Roman" panose="02020603050405020304" pitchFamily="18" charset="0"/>
                <a:cs typeface="Times New Roman" panose="02020603050405020304" pitchFamily="18" charset="0"/>
              </a:rPr>
              <a:t>[25, </a:t>
            </a:r>
            <a:r>
              <a:rPr lang="en-US" altLang="zh-CN" sz="1600" dirty="0" err="1" smtClean="0">
                <a:latin typeface="Times New Roman" panose="02020603050405020304" pitchFamily="18" charset="0"/>
                <a:cs typeface="Times New Roman" panose="02020603050405020304" pitchFamily="18" charset="0"/>
              </a:rPr>
              <a:t>Joost</a:t>
            </a:r>
            <a:r>
              <a:rPr lang="en-US" altLang="zh-CN" sz="1600" dirty="0" smtClean="0">
                <a:latin typeface="Times New Roman" panose="02020603050405020304" pitchFamily="18" charset="0"/>
                <a:cs typeface="Times New Roman" panose="02020603050405020304" pitchFamily="18" charset="0"/>
              </a:rPr>
              <a:t> et al., 2017]</a:t>
            </a:r>
            <a:r>
              <a:rPr lang="en-US" altLang="zh-CN" sz="1600" dirty="0" smtClean="0">
                <a:latin typeface="Times New Roman" panose="02020603050405020304" pitchFamily="18" charset="0"/>
                <a:ea typeface="+mn-ea"/>
                <a:cs typeface="Times New Roman" panose="02020603050405020304" pitchFamily="18" charset="0"/>
              </a:rPr>
              <a:t> </a:t>
            </a:r>
            <a:endParaRPr lang="en-US" altLang="zh-CN" sz="2000" dirty="0" smtClean="0">
              <a:latin typeface="Times New Roman" panose="02020603050405020304" pitchFamily="18" charset="0"/>
              <a:ea typeface="+mn-ea"/>
              <a:cs typeface="Times New Roman" panose="02020603050405020304" pitchFamily="18" charset="0"/>
            </a:endParaRPr>
          </a:p>
          <a:p>
            <a:pPr marL="742950" lvl="1" indent="-285750">
              <a:buFont typeface="Arial" panose="020B0604020202020204" pitchFamily="34" charset="0"/>
              <a:buChar char="•"/>
            </a:pPr>
            <a:r>
              <a:rPr lang="en-US" altLang="zh-CN" sz="2000" i="0" dirty="0" smtClean="0">
                <a:latin typeface="Times New Roman" panose="02020603050405020304" pitchFamily="18" charset="0"/>
                <a:ea typeface="+mn-ea"/>
                <a:cs typeface="Times New Roman" panose="02020603050405020304" pitchFamily="18" charset="0"/>
              </a:rPr>
              <a:t>Transformation-based model: </a:t>
            </a:r>
          </a:p>
          <a:p>
            <a:pPr marL="1200150" lvl="2" indent="-285750">
              <a:buFont typeface="Arial" panose="020B0604020202020204" pitchFamily="34" charset="0"/>
              <a:buChar char="•"/>
            </a:pPr>
            <a:r>
              <a:rPr lang="en-US" altLang="zh-CN" sz="2000" i="0" dirty="0" smtClean="0">
                <a:latin typeface="Times New Roman" panose="02020603050405020304" pitchFamily="18" charset="0"/>
                <a:cs typeface="Times New Roman" panose="02020603050405020304" pitchFamily="18" charset="0"/>
              </a:rPr>
              <a:t>high classification accuracy.</a:t>
            </a:r>
            <a:endParaRPr lang="en-US" altLang="zh-CN" sz="2000" i="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US" altLang="zh-CN" sz="2000" i="0" dirty="0">
                <a:latin typeface="Times New Roman" panose="02020603050405020304" pitchFamily="18" charset="0"/>
                <a:cs typeface="Times New Roman" panose="02020603050405020304" pitchFamily="18" charset="0"/>
              </a:rPr>
              <a:t>u</a:t>
            </a:r>
            <a:r>
              <a:rPr lang="en-US" altLang="zh-CN" sz="2000" i="0" dirty="0" smtClean="0">
                <a:latin typeface="Times New Roman" panose="02020603050405020304" pitchFamily="18" charset="0"/>
                <a:cs typeface="Times New Roman" panose="02020603050405020304" pitchFamily="18" charset="0"/>
              </a:rPr>
              <a:t>nreasonable motion for different objects.</a:t>
            </a:r>
            <a:endParaRPr lang="en-US" altLang="zh-CN" sz="2000" i="0" dirty="0" smtClean="0">
              <a:latin typeface="Times New Roman" panose="02020603050405020304" pitchFamily="18" charset="0"/>
              <a:ea typeface="+mn-ea"/>
              <a:cs typeface="Times New Roman" panose="02020603050405020304" pitchFamily="18" charset="0"/>
            </a:endParaRPr>
          </a:p>
          <a:p>
            <a:pPr marL="742950" lvl="1" indent="-285750">
              <a:buFont typeface="Arial" panose="020B0604020202020204" pitchFamily="34" charset="0"/>
              <a:buChar char="•"/>
            </a:pPr>
            <a:r>
              <a:rPr lang="en-US" altLang="zh-CN" sz="2000" i="0" dirty="0" smtClean="0">
                <a:latin typeface="Times New Roman" panose="02020603050405020304" pitchFamily="18" charset="0"/>
                <a:ea typeface="+mn-ea"/>
                <a:cs typeface="Times New Roman" panose="02020603050405020304" pitchFamily="18" charset="0"/>
              </a:rPr>
              <a:t>Ours: predict plausible motion.</a:t>
            </a:r>
          </a:p>
        </p:txBody>
      </p:sp>
      <p:grpSp>
        <p:nvGrpSpPr>
          <p:cNvPr id="3" name="组合 2"/>
          <p:cNvGrpSpPr/>
          <p:nvPr/>
        </p:nvGrpSpPr>
        <p:grpSpPr>
          <a:xfrm>
            <a:off x="252515" y="3293985"/>
            <a:ext cx="11536897" cy="2880320"/>
            <a:chOff x="252515" y="3293985"/>
            <a:chExt cx="11536897" cy="2880320"/>
          </a:xfrm>
        </p:grpSpPr>
        <p:sp>
          <p:nvSpPr>
            <p:cNvPr id="73" name="矩形 72"/>
            <p:cNvSpPr/>
            <p:nvPr/>
          </p:nvSpPr>
          <p:spPr>
            <a:xfrm>
              <a:off x="252515" y="3293985"/>
              <a:ext cx="2828150" cy="400110"/>
            </a:xfrm>
            <a:prstGeom prst="rect">
              <a:avLst/>
            </a:prstGeom>
          </p:spPr>
          <p:txBody>
            <a:bodyPr wrap="square">
              <a:spAutoFit/>
            </a:bodyPr>
            <a:lstStyle/>
            <a:p>
              <a:pPr marL="285750" indent="-285750">
                <a:buFont typeface="Arial" panose="020B0604020202020204" pitchFamily="34" charset="0"/>
                <a:buChar char="•"/>
              </a:pPr>
              <a:r>
                <a:rPr lang="en-US" altLang="zh-CN" sz="2000" i="0" dirty="0" smtClean="0">
                  <a:latin typeface="Times New Roman" panose="02020603050405020304" pitchFamily="18" charset="0"/>
                  <a:ea typeface="+mn-ea"/>
                  <a:cs typeface="Times New Roman" panose="02020603050405020304" pitchFamily="18" charset="0"/>
                </a:rPr>
                <a:t>Generated examples</a:t>
              </a:r>
            </a:p>
          </p:txBody>
        </p:sp>
        <p:sp>
          <p:nvSpPr>
            <p:cNvPr id="74" name="矩形 73"/>
            <p:cNvSpPr/>
            <p:nvPr/>
          </p:nvSpPr>
          <p:spPr>
            <a:xfrm>
              <a:off x="824014" y="3763706"/>
              <a:ext cx="1295400" cy="307777"/>
            </a:xfrm>
            <a:prstGeom prst="rect">
              <a:avLst/>
            </a:prstGeom>
          </p:spPr>
          <p:txBody>
            <a:bodyPr wrap="square">
              <a:spAutoFit/>
            </a:bodyPr>
            <a:lstStyle/>
            <a:p>
              <a:pPr algn="ctr"/>
              <a:r>
                <a:rPr lang="en-US" altLang="zh-CN" sz="1400" i="0" dirty="0" smtClean="0">
                  <a:latin typeface="Times New Roman" panose="02020603050405020304" pitchFamily="18" charset="0"/>
                  <a:ea typeface="+mn-ea"/>
                  <a:cs typeface="Times New Roman" panose="02020603050405020304" pitchFamily="18" charset="0"/>
                </a:rPr>
                <a:t>Input frames</a:t>
              </a:r>
              <a:endParaRPr lang="en-US" altLang="zh-CN" sz="1400" i="0" dirty="0">
                <a:latin typeface="Times New Roman" panose="02020603050405020304" pitchFamily="18" charset="0"/>
                <a:ea typeface="+mn-ea"/>
                <a:cs typeface="Times New Roman" panose="02020603050405020304" pitchFamily="18" charset="0"/>
              </a:endParaRPr>
            </a:p>
          </p:txBody>
        </p:sp>
        <p:sp>
          <p:nvSpPr>
            <p:cNvPr id="75" name="矩形 74"/>
            <p:cNvSpPr/>
            <p:nvPr/>
          </p:nvSpPr>
          <p:spPr>
            <a:xfrm>
              <a:off x="2978147" y="3762546"/>
              <a:ext cx="1295400" cy="307777"/>
            </a:xfrm>
            <a:prstGeom prst="rect">
              <a:avLst/>
            </a:prstGeom>
          </p:spPr>
          <p:txBody>
            <a:bodyPr wrap="square">
              <a:spAutoFit/>
            </a:bodyPr>
            <a:lstStyle/>
            <a:p>
              <a:pPr algn="ctr"/>
              <a:r>
                <a:rPr lang="en-US" altLang="zh-CN" sz="1400" i="0" dirty="0" smtClean="0">
                  <a:latin typeface="Times New Roman" panose="02020603050405020304" pitchFamily="18" charset="0"/>
                  <a:ea typeface="+mn-ea"/>
                  <a:cs typeface="Times New Roman" panose="02020603050405020304" pitchFamily="18" charset="0"/>
                </a:rPr>
                <a:t>Ground truth</a:t>
              </a:r>
              <a:endParaRPr lang="en-US" altLang="zh-CN" sz="1400" i="0" dirty="0">
                <a:latin typeface="Times New Roman" panose="02020603050405020304" pitchFamily="18" charset="0"/>
                <a:ea typeface="+mn-ea"/>
                <a:cs typeface="Times New Roman" panose="02020603050405020304" pitchFamily="18" charset="0"/>
              </a:endParaRPr>
            </a:p>
          </p:txBody>
        </p:sp>
        <p:sp>
          <p:nvSpPr>
            <p:cNvPr id="76" name="矩形 75"/>
            <p:cNvSpPr/>
            <p:nvPr/>
          </p:nvSpPr>
          <p:spPr>
            <a:xfrm>
              <a:off x="4970875" y="3762546"/>
              <a:ext cx="1812895" cy="307777"/>
            </a:xfrm>
            <a:prstGeom prst="rect">
              <a:avLst/>
            </a:prstGeom>
          </p:spPr>
          <p:txBody>
            <a:bodyPr wrap="square">
              <a:spAutoFit/>
            </a:bodyPr>
            <a:lstStyle/>
            <a:p>
              <a:pPr algn="ctr"/>
              <a:r>
                <a:rPr lang="en-US" altLang="zh-CN" sz="1400" i="0" dirty="0" smtClean="0">
                  <a:latin typeface="Times New Roman" panose="02020603050405020304" pitchFamily="18" charset="0"/>
                  <a:ea typeface="+mn-ea"/>
                  <a:cs typeface="Times New Roman" panose="02020603050405020304" pitchFamily="18" charset="0"/>
                </a:rPr>
                <a:t>Transformation-based</a:t>
              </a:r>
              <a:endParaRPr lang="en-US" altLang="zh-CN" sz="1400" i="0" dirty="0">
                <a:latin typeface="Times New Roman" panose="02020603050405020304" pitchFamily="18" charset="0"/>
                <a:ea typeface="+mn-ea"/>
                <a:cs typeface="Times New Roman" panose="02020603050405020304" pitchFamily="18" charset="0"/>
              </a:endParaRPr>
            </a:p>
          </p:txBody>
        </p:sp>
        <p:sp>
          <p:nvSpPr>
            <p:cNvPr id="77" name="矩形 76"/>
            <p:cNvSpPr/>
            <p:nvPr/>
          </p:nvSpPr>
          <p:spPr>
            <a:xfrm>
              <a:off x="7401145" y="3775136"/>
              <a:ext cx="1295400" cy="307777"/>
            </a:xfrm>
            <a:prstGeom prst="rect">
              <a:avLst/>
            </a:prstGeom>
          </p:spPr>
          <p:txBody>
            <a:bodyPr wrap="square">
              <a:spAutoFit/>
            </a:bodyPr>
            <a:lstStyle/>
            <a:p>
              <a:pPr algn="ctr"/>
              <a:r>
                <a:rPr lang="en-US" altLang="zh-CN" sz="1400" i="0" dirty="0" smtClean="0">
                  <a:latin typeface="Times New Roman" panose="02020603050405020304" pitchFamily="18" charset="0"/>
                  <a:ea typeface="+mn-ea"/>
                  <a:cs typeface="Times New Roman" panose="02020603050405020304" pitchFamily="18" charset="0"/>
                </a:rPr>
                <a:t>Ours</a:t>
              </a:r>
              <a:endParaRPr lang="en-US" altLang="zh-CN" sz="1400" i="0" dirty="0">
                <a:latin typeface="Times New Roman" panose="02020603050405020304" pitchFamily="18" charset="0"/>
                <a:ea typeface="+mn-ea"/>
                <a:cs typeface="Times New Roman" panose="02020603050405020304" pitchFamily="18" charset="0"/>
              </a:endParaRPr>
            </a:p>
          </p:txBody>
        </p:sp>
        <p:sp>
          <p:nvSpPr>
            <p:cNvPr id="78" name="矩形 77"/>
            <p:cNvSpPr/>
            <p:nvPr/>
          </p:nvSpPr>
          <p:spPr>
            <a:xfrm>
              <a:off x="9175602" y="3759300"/>
              <a:ext cx="1780938" cy="307777"/>
            </a:xfrm>
            <a:prstGeom prst="rect">
              <a:avLst/>
            </a:prstGeom>
          </p:spPr>
          <p:txBody>
            <a:bodyPr wrap="square">
              <a:spAutoFit/>
            </a:bodyPr>
            <a:lstStyle/>
            <a:p>
              <a:pPr algn="ctr"/>
              <a:r>
                <a:rPr lang="en-US" altLang="zh-CN" sz="1400" i="0" dirty="0" smtClean="0">
                  <a:latin typeface="Times New Roman" panose="02020603050405020304" pitchFamily="18" charset="0"/>
                  <a:ea typeface="+mn-ea"/>
                  <a:cs typeface="Times New Roman" panose="02020603050405020304" pitchFamily="18" charset="0"/>
                </a:rPr>
                <a:t>Transformation-based</a:t>
              </a:r>
              <a:endParaRPr lang="en-US" altLang="zh-CN" sz="1400" i="0" dirty="0">
                <a:latin typeface="Times New Roman" panose="02020603050405020304" pitchFamily="18" charset="0"/>
                <a:ea typeface="+mn-ea"/>
                <a:cs typeface="Times New Roman" panose="02020603050405020304" pitchFamily="18" charset="0"/>
              </a:endParaRPr>
            </a:p>
          </p:txBody>
        </p:sp>
        <p:sp>
          <p:nvSpPr>
            <p:cNvPr id="79" name="矩形 78"/>
            <p:cNvSpPr/>
            <p:nvPr/>
          </p:nvSpPr>
          <p:spPr>
            <a:xfrm>
              <a:off x="10494012" y="3766414"/>
              <a:ext cx="1295400" cy="307777"/>
            </a:xfrm>
            <a:prstGeom prst="rect">
              <a:avLst/>
            </a:prstGeom>
          </p:spPr>
          <p:txBody>
            <a:bodyPr wrap="square">
              <a:spAutoFit/>
            </a:bodyPr>
            <a:lstStyle/>
            <a:p>
              <a:pPr algn="ctr"/>
              <a:r>
                <a:rPr lang="en-US" altLang="zh-CN" sz="1400" i="0" dirty="0" smtClean="0">
                  <a:latin typeface="Times New Roman" panose="02020603050405020304" pitchFamily="18" charset="0"/>
                  <a:ea typeface="+mn-ea"/>
                  <a:cs typeface="Times New Roman" panose="02020603050405020304" pitchFamily="18" charset="0"/>
                </a:rPr>
                <a:t>Ours</a:t>
              </a:r>
              <a:endParaRPr lang="en-US" altLang="zh-CN" sz="1400" i="0" dirty="0">
                <a:latin typeface="Times New Roman" panose="02020603050405020304" pitchFamily="18" charset="0"/>
                <a:ea typeface="+mn-ea"/>
                <a:cs typeface="Times New Roman" panose="02020603050405020304" pitchFamily="18" charset="0"/>
              </a:endParaRPr>
            </a:p>
          </p:txBody>
        </p:sp>
        <p:sp>
          <p:nvSpPr>
            <p:cNvPr id="80" name="矩形 79"/>
            <p:cNvSpPr/>
            <p:nvPr/>
          </p:nvSpPr>
          <p:spPr>
            <a:xfrm>
              <a:off x="9182518" y="3759300"/>
              <a:ext cx="2531747" cy="2415005"/>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1" name="图片 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5654" y="5123450"/>
              <a:ext cx="913987" cy="913987"/>
            </a:xfrm>
            <a:prstGeom prst="rect">
              <a:avLst/>
            </a:prstGeom>
          </p:spPr>
        </p:pic>
        <p:pic>
          <p:nvPicPr>
            <p:cNvPr id="92" name="图片 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9765" y="5123450"/>
              <a:ext cx="921850" cy="921850"/>
            </a:xfrm>
            <a:prstGeom prst="rect">
              <a:avLst/>
            </a:prstGeom>
          </p:spPr>
        </p:pic>
        <p:pic>
          <p:nvPicPr>
            <p:cNvPr id="93" name="图片 9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114" y="5127251"/>
              <a:ext cx="914400" cy="914400"/>
            </a:xfrm>
            <a:prstGeom prst="rect">
              <a:avLst/>
            </a:prstGeom>
          </p:spPr>
        </p:pic>
        <p:pic>
          <p:nvPicPr>
            <p:cNvPr id="94" name="图片 9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6848" y="5127251"/>
              <a:ext cx="914400" cy="914400"/>
            </a:xfrm>
            <a:prstGeom prst="rect">
              <a:avLst/>
            </a:prstGeom>
          </p:spPr>
        </p:pic>
        <p:pic>
          <p:nvPicPr>
            <p:cNvPr id="95" name="图片 9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1774" y="5127251"/>
              <a:ext cx="914400" cy="914400"/>
            </a:xfrm>
            <a:prstGeom prst="rect">
              <a:avLst/>
            </a:prstGeom>
          </p:spPr>
        </p:pic>
        <p:pic>
          <p:nvPicPr>
            <p:cNvPr id="96" name="图片 9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7782" y="5127251"/>
              <a:ext cx="914400" cy="914400"/>
            </a:xfrm>
            <a:prstGeom prst="rect">
              <a:avLst/>
            </a:prstGeom>
          </p:spPr>
        </p:pic>
        <p:pic>
          <p:nvPicPr>
            <p:cNvPr id="97" name="图片 9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9024" y="5127251"/>
              <a:ext cx="914400" cy="914400"/>
            </a:xfrm>
            <a:prstGeom prst="rect">
              <a:avLst/>
            </a:prstGeom>
          </p:spPr>
        </p:pic>
        <p:pic>
          <p:nvPicPr>
            <p:cNvPr id="98" name="图片 9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11395" y="5127251"/>
              <a:ext cx="914400" cy="914400"/>
            </a:xfrm>
            <a:prstGeom prst="rect">
              <a:avLst/>
            </a:prstGeom>
          </p:spPr>
        </p:pic>
        <p:pic>
          <p:nvPicPr>
            <p:cNvPr id="99" name="图片 9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10514" y="5127251"/>
              <a:ext cx="914400" cy="914400"/>
            </a:xfrm>
            <a:prstGeom prst="rect">
              <a:avLst/>
            </a:prstGeom>
          </p:spPr>
        </p:pic>
        <p:pic>
          <p:nvPicPr>
            <p:cNvPr id="100" name="图片 9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46516" y="5123450"/>
              <a:ext cx="914400" cy="914400"/>
            </a:xfrm>
            <a:prstGeom prst="rect">
              <a:avLst/>
            </a:prstGeom>
          </p:spPr>
        </p:pic>
        <p:pic>
          <p:nvPicPr>
            <p:cNvPr id="37" name="图片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1114" y="4104075"/>
              <a:ext cx="914400" cy="914400"/>
            </a:xfrm>
            <a:prstGeom prst="rect">
              <a:avLst/>
            </a:prstGeom>
          </p:spPr>
        </p:pic>
        <p:pic>
          <p:nvPicPr>
            <p:cNvPr id="38" name="图片 3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76848" y="4111695"/>
              <a:ext cx="914400" cy="914400"/>
            </a:xfrm>
            <a:prstGeom prst="rect">
              <a:avLst/>
            </a:prstGeom>
          </p:spPr>
        </p:pic>
        <p:pic>
          <p:nvPicPr>
            <p:cNvPr id="39" name="图片 3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91774" y="4111695"/>
              <a:ext cx="914400" cy="914400"/>
            </a:xfrm>
            <a:prstGeom prst="rect">
              <a:avLst/>
            </a:prstGeom>
          </p:spPr>
        </p:pic>
        <p:pic>
          <p:nvPicPr>
            <p:cNvPr id="40" name="图片 3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11197" y="4111695"/>
              <a:ext cx="914400" cy="914400"/>
            </a:xfrm>
            <a:prstGeom prst="rect">
              <a:avLst/>
            </a:prstGeom>
          </p:spPr>
        </p:pic>
        <p:pic>
          <p:nvPicPr>
            <p:cNvPr id="41" name="图片 4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99024" y="4121245"/>
              <a:ext cx="909521" cy="909521"/>
            </a:xfrm>
            <a:prstGeom prst="rect">
              <a:avLst/>
            </a:prstGeom>
          </p:spPr>
        </p:pic>
        <p:pic>
          <p:nvPicPr>
            <p:cNvPr id="42" name="图片 4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10252" y="4121245"/>
              <a:ext cx="914400" cy="914400"/>
            </a:xfrm>
            <a:prstGeom prst="rect">
              <a:avLst/>
            </a:prstGeom>
          </p:spPr>
        </p:pic>
        <p:pic>
          <p:nvPicPr>
            <p:cNvPr id="43" name="图片 4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10514" y="4104075"/>
              <a:ext cx="914400" cy="914400"/>
            </a:xfrm>
            <a:prstGeom prst="rect">
              <a:avLst/>
            </a:prstGeom>
          </p:spPr>
        </p:pic>
        <p:pic>
          <p:nvPicPr>
            <p:cNvPr id="44" name="图片 4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47521" y="4121245"/>
              <a:ext cx="892351" cy="892351"/>
            </a:xfrm>
            <a:prstGeom prst="rect">
              <a:avLst/>
            </a:prstGeom>
          </p:spPr>
        </p:pic>
        <p:pic>
          <p:nvPicPr>
            <p:cNvPr id="45" name="图片 4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709765" y="4121244"/>
              <a:ext cx="892351" cy="892351"/>
            </a:xfrm>
            <a:prstGeom prst="rect">
              <a:avLst/>
            </a:prstGeom>
          </p:spPr>
        </p:pic>
        <p:pic>
          <p:nvPicPr>
            <p:cNvPr id="46" name="图片 4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564420" y="4121244"/>
              <a:ext cx="892351" cy="892351"/>
            </a:xfrm>
            <a:prstGeom prst="rect">
              <a:avLst/>
            </a:prstGeom>
          </p:spPr>
        </p:pic>
      </p:grpSp>
      <p:grpSp>
        <p:nvGrpSpPr>
          <p:cNvPr id="2" name="组合 1"/>
          <p:cNvGrpSpPr/>
          <p:nvPr/>
        </p:nvGrpSpPr>
        <p:grpSpPr>
          <a:xfrm>
            <a:off x="9476163" y="4348757"/>
            <a:ext cx="2229550" cy="1607206"/>
            <a:chOff x="9476199" y="4359905"/>
            <a:chExt cx="2229550" cy="1607206"/>
          </a:xfrm>
        </p:grpSpPr>
        <p:sp>
          <p:nvSpPr>
            <p:cNvPr id="47" name="椭圆 46"/>
            <p:cNvSpPr/>
            <p:nvPr/>
          </p:nvSpPr>
          <p:spPr bwMode="auto">
            <a:xfrm>
              <a:off x="9476199" y="4359905"/>
              <a:ext cx="670287" cy="700423"/>
            </a:xfrm>
            <a:prstGeom prst="ellipse">
              <a:avLst/>
            </a:prstGeom>
            <a:noFill/>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CN" altLang="en-US" sz="1800" b="0" i="1" u="none" strike="noStrike" cap="none" normalizeH="0" baseline="0" smtClean="0">
                <a:ln>
                  <a:noFill/>
                </a:ln>
                <a:solidFill>
                  <a:schemeClr val="tx1"/>
                </a:solidFill>
                <a:effectLst/>
                <a:latin typeface="Times New Roman" pitchFamily="18" charset="0"/>
                <a:ea typeface="宋体" pitchFamily="2" charset="-122"/>
              </a:endParaRPr>
            </a:p>
          </p:txBody>
        </p:sp>
        <p:sp>
          <p:nvSpPr>
            <p:cNvPr id="48" name="椭圆 47"/>
            <p:cNvSpPr/>
            <p:nvPr/>
          </p:nvSpPr>
          <p:spPr bwMode="auto">
            <a:xfrm>
              <a:off x="10634654" y="4359905"/>
              <a:ext cx="636957" cy="700423"/>
            </a:xfrm>
            <a:prstGeom prst="ellipse">
              <a:avLst/>
            </a:prstGeom>
            <a:noFill/>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CN" altLang="en-US" sz="1800" b="0" i="1" u="none" strike="noStrike" cap="none" normalizeH="0" baseline="0" smtClean="0">
                <a:ln>
                  <a:noFill/>
                </a:ln>
                <a:solidFill>
                  <a:schemeClr val="tx1"/>
                </a:solidFill>
                <a:effectLst/>
                <a:latin typeface="Times New Roman" pitchFamily="18" charset="0"/>
                <a:ea typeface="宋体" pitchFamily="2" charset="-122"/>
              </a:endParaRPr>
            </a:p>
          </p:txBody>
        </p:sp>
        <p:sp>
          <p:nvSpPr>
            <p:cNvPr id="49" name="椭圆 48"/>
            <p:cNvSpPr/>
            <p:nvPr/>
          </p:nvSpPr>
          <p:spPr bwMode="auto">
            <a:xfrm>
              <a:off x="10236496" y="5230231"/>
              <a:ext cx="299123" cy="700423"/>
            </a:xfrm>
            <a:prstGeom prst="ellipse">
              <a:avLst/>
            </a:prstGeom>
            <a:noFill/>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CN" altLang="en-US" sz="1800" b="0" i="1" u="none" strike="noStrike" cap="none" normalizeH="0" baseline="0" smtClean="0">
                <a:ln>
                  <a:noFill/>
                </a:ln>
                <a:solidFill>
                  <a:schemeClr val="tx1"/>
                </a:solidFill>
                <a:effectLst/>
                <a:latin typeface="Times New Roman" pitchFamily="18" charset="0"/>
                <a:ea typeface="宋体" pitchFamily="2" charset="-122"/>
              </a:endParaRPr>
            </a:p>
          </p:txBody>
        </p:sp>
        <p:sp>
          <p:nvSpPr>
            <p:cNvPr id="50" name="椭圆 49"/>
            <p:cNvSpPr/>
            <p:nvPr/>
          </p:nvSpPr>
          <p:spPr bwMode="auto">
            <a:xfrm>
              <a:off x="11406626" y="5266688"/>
              <a:ext cx="299123" cy="700423"/>
            </a:xfrm>
            <a:prstGeom prst="ellipse">
              <a:avLst/>
            </a:prstGeom>
            <a:noFill/>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CN" altLang="en-US" sz="1800" b="0" i="1" u="none" strike="noStrike" cap="none" normalizeH="0" baseline="0" smtClean="0">
                <a:ln>
                  <a:noFill/>
                </a:ln>
                <a:solidFill>
                  <a:schemeClr val="tx1"/>
                </a:solidFill>
                <a:effectLst/>
                <a:latin typeface="Times New Roman" pitchFamily="18" charset="0"/>
                <a:ea typeface="宋体" pitchFamily="2" charset="-122"/>
              </a:endParaRPr>
            </a:p>
          </p:txBody>
        </p:sp>
      </p:grpSp>
    </p:spTree>
    <p:extLst>
      <p:ext uri="{BB962C8B-B14F-4D97-AF65-F5344CB8AC3E}">
        <p14:creationId xmlns:p14="http://schemas.microsoft.com/office/powerpoint/2010/main" val="3972277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p:txBody>
          <a:bodyPr/>
          <a:lstStyle/>
          <a:p>
            <a:pPr marL="0" indent="0">
              <a:buClr>
                <a:schemeClr val="accent2"/>
              </a:buClr>
              <a:buNone/>
            </a:pPr>
            <a:r>
              <a:rPr lang="en-US" altLang="zh-CN" sz="2400" dirty="0">
                <a:solidFill>
                  <a:srgbClr val="0033CC"/>
                </a:solidFill>
                <a:latin typeface="Times New Roman" panose="02020603050405020304" pitchFamily="18" charset="0"/>
                <a:cs typeface="Times New Roman" panose="02020603050405020304" pitchFamily="18" charset="0"/>
              </a:rPr>
              <a:t>Experimental </a:t>
            </a:r>
            <a:r>
              <a:rPr lang="en-US" altLang="zh-CN" sz="2400" dirty="0" smtClean="0">
                <a:solidFill>
                  <a:srgbClr val="0033CC"/>
                </a:solidFill>
                <a:latin typeface="Times New Roman" panose="02020603050405020304" pitchFamily="18" charset="0"/>
                <a:cs typeface="Times New Roman" panose="02020603050405020304" pitchFamily="18" charset="0"/>
              </a:rPr>
              <a:t>results</a:t>
            </a:r>
            <a:endParaRPr lang="en-US" altLang="zh-CN" sz="2400" dirty="0">
              <a:solidFill>
                <a:srgbClr val="0033CC"/>
              </a:solidFill>
              <a:latin typeface="Times New Roman" panose="02020603050405020304" pitchFamily="18" charset="0"/>
              <a:cs typeface="Times New Roman" panose="02020603050405020304" pitchFamily="18" charset="0"/>
            </a:endParaRPr>
          </a:p>
        </p:txBody>
      </p:sp>
      <p:sp>
        <p:nvSpPr>
          <p:cNvPr id="3" name="内容占位符 5"/>
          <p:cNvSpPr>
            <a:spLocks noGrp="1"/>
          </p:cNvSpPr>
          <p:nvPr>
            <p:ph idx="4294967295"/>
          </p:nvPr>
        </p:nvSpPr>
        <p:spPr>
          <a:xfrm>
            <a:off x="252515" y="548680"/>
            <a:ext cx="11461751" cy="513527"/>
          </a:xfrm>
          <a:prstGeom prst="rect">
            <a:avLst/>
          </a:prstGeom>
        </p:spPr>
        <p:txBody>
          <a:bodyPr/>
          <a:lstStyle/>
          <a:p>
            <a:pPr marL="0" indent="0">
              <a:buClr>
                <a:schemeClr val="accent2"/>
              </a:buClr>
              <a:buNone/>
            </a:pPr>
            <a:r>
              <a:rPr lang="en-US" altLang="zh-CN" sz="3200" dirty="0" smtClean="0">
                <a:solidFill>
                  <a:srgbClr val="0033CC"/>
                </a:solidFill>
                <a:latin typeface="Times New Roman" panose="02020603050405020304" pitchFamily="18" charset="0"/>
                <a:cs typeface="Times New Roman" panose="02020603050405020304" pitchFamily="18" charset="0"/>
              </a:rPr>
              <a:t>Analysis of Attention Module</a:t>
            </a:r>
            <a:endParaRPr lang="en-US" altLang="zh-CN" sz="3200" dirty="0">
              <a:solidFill>
                <a:srgbClr val="0033CC"/>
              </a:solidFill>
              <a:latin typeface="Times New Roman" panose="02020603050405020304" pitchFamily="18" charset="0"/>
              <a:cs typeface="Times New Roman" panose="02020603050405020304" pitchFamily="18" charset="0"/>
            </a:endParaRPr>
          </a:p>
        </p:txBody>
      </p:sp>
      <p:sp>
        <p:nvSpPr>
          <p:cNvPr id="5" name="矩形 4"/>
          <p:cNvSpPr/>
          <p:nvPr/>
        </p:nvSpPr>
        <p:spPr>
          <a:xfrm>
            <a:off x="252515" y="1122130"/>
            <a:ext cx="3404499" cy="461665"/>
          </a:xfrm>
          <a:prstGeom prst="rect">
            <a:avLst/>
          </a:prstGeom>
        </p:spPr>
        <p:txBody>
          <a:bodyPr wrap="square">
            <a:spAutoFit/>
          </a:bodyPr>
          <a:lstStyle/>
          <a:p>
            <a:pPr marL="285750" indent="-285750">
              <a:buFont typeface="Arial" panose="020B0604020202020204" pitchFamily="34" charset="0"/>
              <a:buChar char="•"/>
            </a:pPr>
            <a:r>
              <a:rPr lang="en-US" altLang="zh-CN" sz="2400" i="0" dirty="0">
                <a:latin typeface="Times New Roman" panose="02020603050405020304" pitchFamily="18" charset="0"/>
                <a:ea typeface="+mn-ea"/>
                <a:cs typeface="Times New Roman" panose="02020603050405020304" pitchFamily="18" charset="0"/>
              </a:rPr>
              <a:t>Pyramid-like sampling</a:t>
            </a:r>
          </a:p>
        </p:txBody>
      </p:sp>
      <p:sp>
        <p:nvSpPr>
          <p:cNvPr id="6" name="矩形 5"/>
          <p:cNvSpPr/>
          <p:nvPr/>
        </p:nvSpPr>
        <p:spPr>
          <a:xfrm>
            <a:off x="252515" y="3203975"/>
            <a:ext cx="4381328" cy="461665"/>
          </a:xfrm>
          <a:prstGeom prst="rect">
            <a:avLst/>
          </a:prstGeom>
        </p:spPr>
        <p:txBody>
          <a:bodyPr wrap="none">
            <a:spAutoFit/>
          </a:bodyPr>
          <a:lstStyle/>
          <a:p>
            <a:pPr marL="285750" indent="-285750">
              <a:buFont typeface="Arial" panose="020B0604020202020204" pitchFamily="34" charset="0"/>
              <a:buChar char="•"/>
            </a:pPr>
            <a:r>
              <a:rPr lang="en-US" altLang="zh-CN" sz="2400" i="0" dirty="0">
                <a:ea typeface="+mn-ea"/>
                <a:cs typeface="Times New Roman" panose="02020603050405020304" pitchFamily="18" charset="0"/>
              </a:rPr>
              <a:t>Spatially-transformed attention </a:t>
            </a:r>
            <a:endParaRPr lang="zh-CN" altLang="en-US" sz="2400" i="0" dirty="0">
              <a:ea typeface="+mn-ea"/>
              <a:cs typeface="Times New Roman" panose="02020603050405020304" pitchFamily="18" charset="0"/>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764" y="2003818"/>
            <a:ext cx="914400" cy="91440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186" y="2003818"/>
            <a:ext cx="914400" cy="91440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0994" y="2003818"/>
            <a:ext cx="914400" cy="914400"/>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2802" y="1984768"/>
            <a:ext cx="914400" cy="914400"/>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7224" y="1984768"/>
            <a:ext cx="914400" cy="914400"/>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6130" y="2013343"/>
            <a:ext cx="914400" cy="914400"/>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8886" y="1984768"/>
            <a:ext cx="914400" cy="914400"/>
          </a:xfrm>
          <a:prstGeom prst="rect">
            <a:avLst/>
          </a:prstGeom>
        </p:spPr>
      </p:pic>
      <p:sp>
        <p:nvSpPr>
          <p:cNvPr id="15" name="矩形 14"/>
          <p:cNvSpPr/>
          <p:nvPr/>
        </p:nvSpPr>
        <p:spPr>
          <a:xfrm>
            <a:off x="1828800" y="1926844"/>
            <a:ext cx="6517450" cy="1067574"/>
          </a:xfrm>
          <a:prstGeom prst="rect">
            <a:avLst/>
          </a:prstGeom>
          <a:noFill/>
          <a:ln w="19050">
            <a:solidFill>
              <a:srgbClr val="0070C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6" name="矩形 15"/>
          <p:cNvSpPr/>
          <p:nvPr/>
        </p:nvSpPr>
        <p:spPr>
          <a:xfrm>
            <a:off x="499647" y="1628801"/>
            <a:ext cx="1140858" cy="307777"/>
          </a:xfrm>
          <a:prstGeom prst="rect">
            <a:avLst/>
          </a:prstGeom>
        </p:spPr>
        <p:txBody>
          <a:bodyPr wrap="square">
            <a:spAutoFit/>
          </a:bodyPr>
          <a:lstStyle/>
          <a:p>
            <a:r>
              <a:rPr lang="en-US" altLang="zh-CN" sz="1400" i="0" dirty="0" smtClean="0">
                <a:latin typeface="Times New Roman" panose="02020603050405020304" pitchFamily="18" charset="0"/>
                <a:ea typeface="+mn-ea"/>
                <a:cs typeface="Times New Roman" panose="02020603050405020304" pitchFamily="18" charset="0"/>
              </a:rPr>
              <a:t>Input frames</a:t>
            </a:r>
            <a:endParaRPr lang="en-US" altLang="zh-CN" sz="1400" i="0" dirty="0">
              <a:latin typeface="Times New Roman" panose="02020603050405020304" pitchFamily="18" charset="0"/>
              <a:ea typeface="+mn-ea"/>
              <a:cs typeface="Times New Roman" panose="02020603050405020304" pitchFamily="18" charset="0"/>
            </a:endParaRPr>
          </a:p>
        </p:txBody>
      </p:sp>
      <p:sp>
        <p:nvSpPr>
          <p:cNvPr id="17" name="矩形 16"/>
          <p:cNvSpPr/>
          <p:nvPr/>
        </p:nvSpPr>
        <p:spPr>
          <a:xfrm>
            <a:off x="3810000" y="1628801"/>
            <a:ext cx="1557610" cy="307777"/>
          </a:xfrm>
          <a:prstGeom prst="rect">
            <a:avLst/>
          </a:prstGeom>
        </p:spPr>
        <p:txBody>
          <a:bodyPr wrap="square">
            <a:spAutoFit/>
          </a:bodyPr>
          <a:lstStyle/>
          <a:p>
            <a:r>
              <a:rPr lang="en-US" altLang="zh-CN" sz="1400" i="0" dirty="0" smtClean="0">
                <a:latin typeface="Times New Roman" panose="02020603050405020304" pitchFamily="18" charset="0"/>
                <a:ea typeface="+mn-ea"/>
                <a:cs typeface="Times New Roman" panose="02020603050405020304" pitchFamily="18" charset="0"/>
              </a:rPr>
              <a:t>Attention regions</a:t>
            </a:r>
            <a:endParaRPr lang="en-US" altLang="zh-CN" sz="1400" i="0" dirty="0">
              <a:latin typeface="Times New Roman" panose="02020603050405020304" pitchFamily="18" charset="0"/>
              <a:ea typeface="+mn-ea"/>
              <a:cs typeface="Times New Roman" panose="02020603050405020304" pitchFamily="18" charset="0"/>
            </a:endParaRPr>
          </a:p>
        </p:txBody>
      </p:sp>
      <p:sp>
        <p:nvSpPr>
          <p:cNvPr id="18" name="矩形 17"/>
          <p:cNvSpPr/>
          <p:nvPr/>
        </p:nvSpPr>
        <p:spPr>
          <a:xfrm>
            <a:off x="7395473" y="1628800"/>
            <a:ext cx="1307060" cy="307777"/>
          </a:xfrm>
          <a:prstGeom prst="rect">
            <a:avLst/>
          </a:prstGeom>
        </p:spPr>
        <p:txBody>
          <a:bodyPr wrap="square">
            <a:spAutoFit/>
          </a:bodyPr>
          <a:lstStyle/>
          <a:p>
            <a:r>
              <a:rPr lang="en-US" altLang="zh-CN" sz="1400" i="0" dirty="0" smtClean="0">
                <a:latin typeface="Times New Roman" panose="02020603050405020304" pitchFamily="18" charset="0"/>
                <a:ea typeface="+mn-ea"/>
                <a:cs typeface="Times New Roman" panose="02020603050405020304" pitchFamily="18" charset="0"/>
              </a:rPr>
              <a:t>Attention gif</a:t>
            </a:r>
            <a:endParaRPr lang="en-US" altLang="zh-CN" sz="1400" i="0" dirty="0">
              <a:latin typeface="Times New Roman" panose="02020603050405020304" pitchFamily="18" charset="0"/>
              <a:ea typeface="+mn-ea"/>
              <a:cs typeface="Times New Roman" panose="02020603050405020304" pitchFamily="18" charset="0"/>
            </a:endParaRPr>
          </a:p>
        </p:txBody>
      </p:sp>
      <p:pic>
        <p:nvPicPr>
          <p:cNvPr id="41" name="图片 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96400" y="2003818"/>
            <a:ext cx="914400" cy="914400"/>
          </a:xfrm>
          <a:prstGeom prst="rect">
            <a:avLst/>
          </a:prstGeom>
        </p:spPr>
      </p:pic>
      <p:sp>
        <p:nvSpPr>
          <p:cNvPr id="42" name="矩形 41"/>
          <p:cNvSpPr/>
          <p:nvPr/>
        </p:nvSpPr>
        <p:spPr>
          <a:xfrm>
            <a:off x="8669415" y="1628800"/>
            <a:ext cx="1432030" cy="307777"/>
          </a:xfrm>
          <a:prstGeom prst="rect">
            <a:avLst/>
          </a:prstGeom>
        </p:spPr>
        <p:txBody>
          <a:bodyPr wrap="square">
            <a:spAutoFit/>
          </a:bodyPr>
          <a:lstStyle/>
          <a:p>
            <a:r>
              <a:rPr lang="en-US" altLang="zh-CN" sz="1400" i="0" dirty="0" smtClean="0">
                <a:ea typeface="+mn-ea"/>
                <a:cs typeface="Times New Roman" panose="02020603050405020304" pitchFamily="18" charset="0"/>
              </a:rPr>
              <a:t>Generation</a:t>
            </a:r>
            <a:endParaRPr lang="en-US" altLang="zh-CN" sz="1400" i="0" dirty="0">
              <a:latin typeface="Times New Roman" panose="02020603050405020304" pitchFamily="18" charset="0"/>
              <a:ea typeface="+mn-ea"/>
              <a:cs typeface="Times New Roman" panose="02020603050405020304" pitchFamily="18" charset="0"/>
            </a:endParaRPr>
          </a:p>
        </p:txBody>
      </p:sp>
      <p:grpSp>
        <p:nvGrpSpPr>
          <p:cNvPr id="58" name="组合 57"/>
          <p:cNvGrpSpPr/>
          <p:nvPr/>
        </p:nvGrpSpPr>
        <p:grpSpPr>
          <a:xfrm>
            <a:off x="335360" y="3661283"/>
            <a:ext cx="8401048" cy="2333002"/>
            <a:chOff x="335360" y="3661283"/>
            <a:chExt cx="8401048" cy="2333002"/>
          </a:xfrm>
        </p:grpSpPr>
        <p:pic>
          <p:nvPicPr>
            <p:cNvPr id="30" name="图片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2366" y="4957253"/>
              <a:ext cx="764495" cy="712685"/>
            </a:xfrm>
            <a:prstGeom prst="rect">
              <a:avLst/>
            </a:prstGeom>
            <a:solidFill>
              <a:schemeClr val="accent1">
                <a:lumMod val="75000"/>
              </a:schemeClr>
            </a:solidFill>
          </p:spPr>
        </p:pic>
        <p:sp>
          <p:nvSpPr>
            <p:cNvPr id="32" name="文本框 31"/>
            <p:cNvSpPr txBox="1"/>
            <p:nvPr/>
          </p:nvSpPr>
          <p:spPr>
            <a:xfrm>
              <a:off x="2203003" y="5686508"/>
              <a:ext cx="454338" cy="307777"/>
            </a:xfrm>
            <a:prstGeom prst="rect">
              <a:avLst/>
            </a:prstGeom>
            <a:noFill/>
          </p:spPr>
          <p:txBody>
            <a:bodyPr wrap="square" rtlCol="0">
              <a:spAutoFit/>
            </a:bodyPr>
            <a:lstStyle/>
            <a:p>
              <a:r>
                <a:rPr lang="en-US" altLang="zh-CN" sz="1400" i="0" dirty="0">
                  <a:latin typeface="Times New Roman" panose="02020603050405020304" pitchFamily="18" charset="0"/>
                  <a:ea typeface="+mn-ea"/>
                  <a:cs typeface="Times New Roman" panose="02020603050405020304" pitchFamily="18" charset="0"/>
                </a:rPr>
                <a:t>1k</a:t>
              </a:r>
              <a:endParaRPr lang="zh-CN" altLang="en-US" sz="1400" i="0" dirty="0">
                <a:latin typeface="Times New Roman" panose="02020603050405020304" pitchFamily="18" charset="0"/>
                <a:ea typeface="+mn-ea"/>
                <a:cs typeface="Times New Roman" panose="02020603050405020304" pitchFamily="18" charset="0"/>
              </a:endParaRPr>
            </a:p>
          </p:txBody>
        </p:sp>
        <p:sp>
          <p:nvSpPr>
            <p:cNvPr id="33" name="文本框 32"/>
            <p:cNvSpPr txBox="1"/>
            <p:nvPr/>
          </p:nvSpPr>
          <p:spPr>
            <a:xfrm>
              <a:off x="2998664" y="5686508"/>
              <a:ext cx="454338" cy="307777"/>
            </a:xfrm>
            <a:prstGeom prst="rect">
              <a:avLst/>
            </a:prstGeom>
            <a:noFill/>
          </p:spPr>
          <p:txBody>
            <a:bodyPr wrap="square" rtlCol="0">
              <a:spAutoFit/>
            </a:bodyPr>
            <a:lstStyle/>
            <a:p>
              <a:r>
                <a:rPr lang="en-US" altLang="zh-CN" sz="1400" i="0" dirty="0">
                  <a:latin typeface="Times New Roman" panose="02020603050405020304" pitchFamily="18" charset="0"/>
                  <a:ea typeface="+mn-ea"/>
                  <a:cs typeface="Times New Roman" panose="02020603050405020304" pitchFamily="18" charset="0"/>
                </a:rPr>
                <a:t>2k</a:t>
              </a:r>
              <a:endParaRPr lang="zh-CN" altLang="en-US" sz="1400" i="0" dirty="0">
                <a:latin typeface="Times New Roman" panose="02020603050405020304" pitchFamily="18" charset="0"/>
                <a:ea typeface="+mn-ea"/>
                <a:cs typeface="Times New Roman" panose="02020603050405020304" pitchFamily="18" charset="0"/>
              </a:endParaRPr>
            </a:p>
          </p:txBody>
        </p:sp>
        <p:sp>
          <p:nvSpPr>
            <p:cNvPr id="34" name="文本框 33"/>
            <p:cNvSpPr txBox="1"/>
            <p:nvPr/>
          </p:nvSpPr>
          <p:spPr>
            <a:xfrm>
              <a:off x="3794325" y="5686508"/>
              <a:ext cx="454338" cy="307777"/>
            </a:xfrm>
            <a:prstGeom prst="rect">
              <a:avLst/>
            </a:prstGeom>
            <a:noFill/>
          </p:spPr>
          <p:txBody>
            <a:bodyPr wrap="square" rtlCol="0">
              <a:spAutoFit/>
            </a:bodyPr>
            <a:lstStyle/>
            <a:p>
              <a:r>
                <a:rPr lang="en-US" altLang="zh-CN" sz="1400" i="0" dirty="0">
                  <a:latin typeface="Times New Roman" panose="02020603050405020304" pitchFamily="18" charset="0"/>
                  <a:ea typeface="+mn-ea"/>
                  <a:cs typeface="Times New Roman" panose="02020603050405020304" pitchFamily="18" charset="0"/>
                </a:rPr>
                <a:t>5k</a:t>
              </a:r>
              <a:endParaRPr lang="zh-CN" altLang="en-US" sz="1400" i="0" dirty="0">
                <a:latin typeface="Times New Roman" panose="02020603050405020304" pitchFamily="18" charset="0"/>
                <a:ea typeface="+mn-ea"/>
                <a:cs typeface="Times New Roman" panose="02020603050405020304" pitchFamily="18" charset="0"/>
              </a:endParaRPr>
            </a:p>
          </p:txBody>
        </p:sp>
        <p:sp>
          <p:nvSpPr>
            <p:cNvPr id="35" name="文本框 34"/>
            <p:cNvSpPr txBox="1"/>
            <p:nvPr/>
          </p:nvSpPr>
          <p:spPr>
            <a:xfrm>
              <a:off x="4589986" y="5686508"/>
              <a:ext cx="557486" cy="307777"/>
            </a:xfrm>
            <a:prstGeom prst="rect">
              <a:avLst/>
            </a:prstGeom>
            <a:noFill/>
          </p:spPr>
          <p:txBody>
            <a:bodyPr wrap="square" rtlCol="0">
              <a:spAutoFit/>
            </a:bodyPr>
            <a:lstStyle/>
            <a:p>
              <a:r>
                <a:rPr lang="en-US" altLang="zh-CN" sz="1400" i="0" dirty="0">
                  <a:latin typeface="Times New Roman" panose="02020603050405020304" pitchFamily="18" charset="0"/>
                  <a:ea typeface="+mn-ea"/>
                  <a:cs typeface="Times New Roman" panose="02020603050405020304" pitchFamily="18" charset="0"/>
                </a:rPr>
                <a:t>10k</a:t>
              </a:r>
              <a:endParaRPr lang="zh-CN" altLang="en-US" sz="1400" i="0" dirty="0">
                <a:latin typeface="Times New Roman" panose="02020603050405020304" pitchFamily="18" charset="0"/>
                <a:ea typeface="+mn-ea"/>
                <a:cs typeface="Times New Roman" panose="02020603050405020304" pitchFamily="18" charset="0"/>
              </a:endParaRPr>
            </a:p>
          </p:txBody>
        </p:sp>
        <p:sp>
          <p:nvSpPr>
            <p:cNvPr id="36" name="文本框 35"/>
            <p:cNvSpPr txBox="1"/>
            <p:nvPr/>
          </p:nvSpPr>
          <p:spPr>
            <a:xfrm>
              <a:off x="7413233" y="4553104"/>
              <a:ext cx="1323175" cy="307777"/>
            </a:xfrm>
            <a:prstGeom prst="rect">
              <a:avLst/>
            </a:prstGeom>
            <a:noFill/>
          </p:spPr>
          <p:txBody>
            <a:bodyPr wrap="square" rtlCol="0">
              <a:spAutoFit/>
            </a:bodyPr>
            <a:lstStyle/>
            <a:p>
              <a:r>
                <a:rPr lang="en-US" altLang="zh-CN" sz="1400" i="0" dirty="0">
                  <a:latin typeface="Times New Roman" panose="02020603050405020304" pitchFamily="18" charset="0"/>
                  <a:ea typeface="+mn-ea"/>
                  <a:cs typeface="Times New Roman" panose="02020603050405020304" pitchFamily="18" charset="0"/>
                </a:rPr>
                <a:t>Output </a:t>
              </a:r>
              <a:r>
                <a:rPr lang="en-US" altLang="zh-CN" sz="1400" i="0" dirty="0" smtClean="0">
                  <a:latin typeface="Times New Roman" panose="02020603050405020304" pitchFamily="18" charset="0"/>
                  <a:ea typeface="+mn-ea"/>
                  <a:cs typeface="Times New Roman" panose="02020603050405020304" pitchFamily="18" charset="0"/>
                </a:rPr>
                <a:t>frames</a:t>
              </a:r>
              <a:endParaRPr lang="zh-CN" altLang="en-US" sz="1400" i="0" dirty="0">
                <a:latin typeface="Times New Roman" panose="02020603050405020304" pitchFamily="18" charset="0"/>
                <a:ea typeface="+mn-ea"/>
                <a:cs typeface="Times New Roman" panose="02020603050405020304" pitchFamily="18" charset="0"/>
              </a:endParaRPr>
            </a:p>
          </p:txBody>
        </p:sp>
        <p:sp>
          <p:nvSpPr>
            <p:cNvPr id="37" name="文本框 36"/>
            <p:cNvSpPr txBox="1"/>
            <p:nvPr/>
          </p:nvSpPr>
          <p:spPr>
            <a:xfrm>
              <a:off x="1579427" y="4320663"/>
              <a:ext cx="569473" cy="307777"/>
            </a:xfrm>
            <a:prstGeom prst="rect">
              <a:avLst/>
            </a:prstGeom>
            <a:noFill/>
          </p:spPr>
          <p:txBody>
            <a:bodyPr wrap="square" rtlCol="0">
              <a:spAutoFit/>
            </a:bodyPr>
            <a:lstStyle/>
            <a:p>
              <a:r>
                <a:rPr lang="en-US" altLang="zh-CN" sz="1400" i="0" dirty="0" smtClean="0">
                  <a:latin typeface="Times New Roman" panose="02020603050405020304" pitchFamily="18" charset="0"/>
                  <a:ea typeface="+mn-ea"/>
                  <a:cs typeface="Times New Roman" panose="02020603050405020304" pitchFamily="18" charset="0"/>
                </a:rPr>
                <a:t>t=1</a:t>
              </a:r>
              <a:endParaRPr lang="zh-CN" altLang="en-US" sz="1400" i="0" dirty="0">
                <a:latin typeface="Times New Roman" panose="02020603050405020304" pitchFamily="18" charset="0"/>
                <a:ea typeface="+mn-ea"/>
                <a:cs typeface="Times New Roman" panose="02020603050405020304" pitchFamily="18" charset="0"/>
              </a:endParaRPr>
            </a:p>
          </p:txBody>
        </p:sp>
        <p:sp>
          <p:nvSpPr>
            <p:cNvPr id="38" name="文本框 37"/>
            <p:cNvSpPr txBox="1"/>
            <p:nvPr/>
          </p:nvSpPr>
          <p:spPr>
            <a:xfrm>
              <a:off x="1579427" y="5117152"/>
              <a:ext cx="569473" cy="307777"/>
            </a:xfrm>
            <a:prstGeom prst="rect">
              <a:avLst/>
            </a:prstGeom>
            <a:noFill/>
          </p:spPr>
          <p:txBody>
            <a:bodyPr wrap="square" rtlCol="0">
              <a:spAutoFit/>
            </a:bodyPr>
            <a:lstStyle/>
            <a:p>
              <a:r>
                <a:rPr lang="en-US" altLang="zh-CN" sz="1400" i="0" dirty="0" smtClean="0">
                  <a:latin typeface="Times New Roman" panose="02020603050405020304" pitchFamily="18" charset="0"/>
                  <a:ea typeface="+mn-ea"/>
                  <a:cs typeface="Times New Roman" panose="02020603050405020304" pitchFamily="18" charset="0"/>
                </a:rPr>
                <a:t>t=4</a:t>
              </a:r>
              <a:endParaRPr lang="zh-CN" altLang="en-US" sz="1400" i="0" dirty="0">
                <a:latin typeface="Times New Roman" panose="02020603050405020304" pitchFamily="18" charset="0"/>
                <a:ea typeface="+mn-ea"/>
                <a:cs typeface="Times New Roman" panose="02020603050405020304" pitchFamily="18" charset="0"/>
              </a:endParaRPr>
            </a:p>
          </p:txBody>
        </p:sp>
        <p:sp>
          <p:nvSpPr>
            <p:cNvPr id="39" name="矩形 38"/>
            <p:cNvSpPr/>
            <p:nvPr/>
          </p:nvSpPr>
          <p:spPr>
            <a:xfrm>
              <a:off x="1519725" y="4047911"/>
              <a:ext cx="5656395" cy="1901369"/>
            </a:xfrm>
            <a:prstGeom prst="rect">
              <a:avLst/>
            </a:prstGeom>
            <a:noFill/>
            <a:ln w="19050">
              <a:solidFill>
                <a:srgbClr val="0070C0"/>
              </a:solidFill>
              <a:prstDash val="dash"/>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a:off x="335360" y="4643592"/>
              <a:ext cx="1152111" cy="307777"/>
            </a:xfrm>
            <a:prstGeom prst="rect">
              <a:avLst/>
            </a:prstGeom>
          </p:spPr>
          <p:txBody>
            <a:bodyPr wrap="square">
              <a:spAutoFit/>
            </a:bodyPr>
            <a:lstStyle/>
            <a:p>
              <a:r>
                <a:rPr lang="en-US" altLang="zh-CN" sz="1400" i="0" dirty="0" smtClean="0">
                  <a:latin typeface="Times New Roman" panose="02020603050405020304" pitchFamily="18" charset="0"/>
                  <a:ea typeface="+mn-ea"/>
                  <a:cs typeface="Times New Roman" panose="02020603050405020304" pitchFamily="18" charset="0"/>
                </a:rPr>
                <a:t>Input frames</a:t>
              </a:r>
              <a:endParaRPr lang="en-US" altLang="zh-CN" sz="1400" i="0" dirty="0">
                <a:latin typeface="Times New Roman" panose="02020603050405020304" pitchFamily="18" charset="0"/>
                <a:ea typeface="+mn-ea"/>
                <a:cs typeface="Times New Roman" panose="02020603050405020304" pitchFamily="18" charset="0"/>
              </a:endParaRPr>
            </a:p>
          </p:txBody>
        </p:sp>
        <p:pic>
          <p:nvPicPr>
            <p:cNvPr id="2" name="图片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27152" y="4179944"/>
              <a:ext cx="701276" cy="701276"/>
            </a:xfrm>
            <a:prstGeom prst="rect">
              <a:avLst/>
            </a:prstGeom>
          </p:spPr>
        </p:pic>
        <p:pic>
          <p:nvPicPr>
            <p:cNvPr id="43" name="图片 4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27152" y="4964070"/>
              <a:ext cx="715796" cy="715796"/>
            </a:xfrm>
            <a:prstGeom prst="rect">
              <a:avLst/>
            </a:prstGeom>
          </p:spPr>
        </p:pic>
        <p:pic>
          <p:nvPicPr>
            <p:cNvPr id="44" name="图片 4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62668" y="4179944"/>
              <a:ext cx="701276" cy="701276"/>
            </a:xfrm>
            <a:prstGeom prst="rect">
              <a:avLst/>
            </a:prstGeom>
          </p:spPr>
        </p:pic>
        <p:pic>
          <p:nvPicPr>
            <p:cNvPr id="45" name="图片 4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74432" y="4964070"/>
              <a:ext cx="701276" cy="701276"/>
            </a:xfrm>
            <a:prstGeom prst="rect">
              <a:avLst/>
            </a:prstGeom>
          </p:spPr>
        </p:pic>
        <p:pic>
          <p:nvPicPr>
            <p:cNvPr id="46" name="图片 4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98184" y="4179944"/>
              <a:ext cx="695178" cy="695178"/>
            </a:xfrm>
            <a:prstGeom prst="rect">
              <a:avLst/>
            </a:prstGeom>
          </p:spPr>
        </p:pic>
        <p:pic>
          <p:nvPicPr>
            <p:cNvPr id="47" name="图片 4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07192" y="4969790"/>
              <a:ext cx="695555" cy="695555"/>
            </a:xfrm>
            <a:prstGeom prst="rect">
              <a:avLst/>
            </a:prstGeom>
          </p:spPr>
        </p:pic>
        <p:pic>
          <p:nvPicPr>
            <p:cNvPr id="48" name="图片 4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27602" y="4179783"/>
              <a:ext cx="689457" cy="689457"/>
            </a:xfrm>
            <a:prstGeom prst="rect">
              <a:avLst/>
            </a:prstGeom>
          </p:spPr>
        </p:pic>
        <p:pic>
          <p:nvPicPr>
            <p:cNvPr id="49" name="图片 4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534231" y="4963451"/>
              <a:ext cx="701893" cy="701893"/>
            </a:xfrm>
            <a:prstGeom prst="rect">
              <a:avLst/>
            </a:prstGeom>
          </p:spPr>
        </p:pic>
        <p:pic>
          <p:nvPicPr>
            <p:cNvPr id="50" name="图片 4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351298" y="4174256"/>
              <a:ext cx="694984" cy="694984"/>
            </a:xfrm>
            <a:prstGeom prst="rect">
              <a:avLst/>
            </a:prstGeom>
          </p:spPr>
        </p:pic>
        <p:pic>
          <p:nvPicPr>
            <p:cNvPr id="51" name="图片 5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367610" y="4974680"/>
              <a:ext cx="690664" cy="690664"/>
            </a:xfrm>
            <a:prstGeom prst="rect">
              <a:avLst/>
            </a:prstGeom>
          </p:spPr>
        </p:pic>
        <p:sp>
          <p:nvSpPr>
            <p:cNvPr id="52" name="文本框 51"/>
            <p:cNvSpPr txBox="1"/>
            <p:nvPr/>
          </p:nvSpPr>
          <p:spPr>
            <a:xfrm>
              <a:off x="5488796" y="5686508"/>
              <a:ext cx="557486" cy="307777"/>
            </a:xfrm>
            <a:prstGeom prst="rect">
              <a:avLst/>
            </a:prstGeom>
            <a:noFill/>
          </p:spPr>
          <p:txBody>
            <a:bodyPr wrap="square" rtlCol="0">
              <a:spAutoFit/>
            </a:bodyPr>
            <a:lstStyle/>
            <a:p>
              <a:r>
                <a:rPr lang="en-US" altLang="zh-CN" sz="1400" i="0" dirty="0" smtClean="0">
                  <a:ea typeface="+mn-ea"/>
                  <a:cs typeface="Times New Roman" panose="02020603050405020304" pitchFamily="18" charset="0"/>
                </a:rPr>
                <a:t>20k</a:t>
              </a:r>
              <a:endParaRPr lang="zh-CN" altLang="en-US" sz="1400" i="0" dirty="0">
                <a:ea typeface="+mn-ea"/>
                <a:cs typeface="Times New Roman" panose="02020603050405020304" pitchFamily="18" charset="0"/>
              </a:endParaRPr>
            </a:p>
          </p:txBody>
        </p:sp>
        <p:sp>
          <p:nvSpPr>
            <p:cNvPr id="53" name="矩形 52"/>
            <p:cNvSpPr/>
            <p:nvPr/>
          </p:nvSpPr>
          <p:spPr>
            <a:xfrm>
              <a:off x="3114781" y="3661283"/>
              <a:ext cx="1557610" cy="307777"/>
            </a:xfrm>
            <a:prstGeom prst="rect">
              <a:avLst/>
            </a:prstGeom>
          </p:spPr>
          <p:txBody>
            <a:bodyPr wrap="square">
              <a:spAutoFit/>
            </a:bodyPr>
            <a:lstStyle/>
            <a:p>
              <a:r>
                <a:rPr lang="en-US" altLang="zh-CN" sz="1400" i="0" dirty="0" smtClean="0">
                  <a:latin typeface="Times New Roman" panose="02020603050405020304" pitchFamily="18" charset="0"/>
                  <a:ea typeface="+mn-ea"/>
                  <a:cs typeface="Times New Roman" panose="02020603050405020304" pitchFamily="18" charset="0"/>
                </a:rPr>
                <a:t>Attention regions</a:t>
              </a:r>
              <a:endParaRPr lang="en-US" altLang="zh-CN" sz="1400" i="0" dirty="0">
                <a:latin typeface="Times New Roman" panose="02020603050405020304" pitchFamily="18" charset="0"/>
                <a:ea typeface="+mn-ea"/>
                <a:cs typeface="Times New Roman" panose="02020603050405020304" pitchFamily="18" charset="0"/>
              </a:endParaRPr>
            </a:p>
          </p:txBody>
        </p:sp>
        <p:pic>
          <p:nvPicPr>
            <p:cNvPr id="54" name="图片 5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276021" y="4153027"/>
              <a:ext cx="728194" cy="728194"/>
            </a:xfrm>
            <a:prstGeom prst="rect">
              <a:avLst/>
            </a:prstGeom>
            <a:ln w="19050">
              <a:solidFill>
                <a:schemeClr val="tx1"/>
              </a:solidFill>
            </a:ln>
          </p:spPr>
        </p:pic>
        <p:pic>
          <p:nvPicPr>
            <p:cNvPr id="55" name="图片 5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276020" y="4976867"/>
              <a:ext cx="726216" cy="702383"/>
            </a:xfrm>
            <a:prstGeom prst="rect">
              <a:avLst/>
            </a:prstGeom>
            <a:ln w="19050">
              <a:solidFill>
                <a:schemeClr val="tx1"/>
              </a:solidFill>
            </a:ln>
          </p:spPr>
        </p:pic>
        <p:pic>
          <p:nvPicPr>
            <p:cNvPr id="56" name="图片 5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581755" y="4888792"/>
              <a:ext cx="764495" cy="764495"/>
            </a:xfrm>
            <a:prstGeom prst="rect">
              <a:avLst/>
            </a:prstGeom>
          </p:spPr>
        </p:pic>
        <p:sp>
          <p:nvSpPr>
            <p:cNvPr id="57" name="矩形 56"/>
            <p:cNvSpPr/>
            <p:nvPr/>
          </p:nvSpPr>
          <p:spPr>
            <a:xfrm>
              <a:off x="6160540" y="3667279"/>
              <a:ext cx="1307060" cy="307777"/>
            </a:xfrm>
            <a:prstGeom prst="rect">
              <a:avLst/>
            </a:prstGeom>
          </p:spPr>
          <p:txBody>
            <a:bodyPr wrap="square">
              <a:spAutoFit/>
            </a:bodyPr>
            <a:lstStyle/>
            <a:p>
              <a:r>
                <a:rPr lang="en-US" altLang="zh-CN" sz="1400" i="0" dirty="0" smtClean="0">
                  <a:latin typeface="Times New Roman" panose="02020603050405020304" pitchFamily="18" charset="0"/>
                  <a:ea typeface="+mn-ea"/>
                  <a:cs typeface="Times New Roman" panose="02020603050405020304" pitchFamily="18" charset="0"/>
                </a:rPr>
                <a:t>Attention gif</a:t>
              </a:r>
              <a:endParaRPr lang="en-US" altLang="zh-CN" sz="1400" i="0" dirty="0">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2228167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p:txBody>
          <a:bodyPr/>
          <a:lstStyle/>
          <a:p>
            <a:r>
              <a:rPr lang="en-US" altLang="zh-CN" dirty="0" smtClean="0">
                <a:latin typeface="+mn-lt"/>
              </a:rPr>
              <a:t>Introduction</a:t>
            </a:r>
          </a:p>
          <a:p>
            <a:r>
              <a:rPr lang="en-US" dirty="0" smtClean="0">
                <a:latin typeface="+mn-lt"/>
              </a:rPr>
              <a:t>Main idea</a:t>
            </a:r>
          </a:p>
          <a:p>
            <a:r>
              <a:rPr lang="en-US" dirty="0" smtClean="0">
                <a:latin typeface="+mn-lt"/>
              </a:rPr>
              <a:t>Network structure</a:t>
            </a:r>
          </a:p>
          <a:p>
            <a:r>
              <a:rPr lang="en-US" dirty="0" smtClean="0">
                <a:latin typeface="+mn-lt"/>
              </a:rPr>
              <a:t>Adversarial training</a:t>
            </a:r>
          </a:p>
          <a:p>
            <a:r>
              <a:rPr lang="en-US" dirty="0" smtClean="0">
                <a:latin typeface="+mn-lt"/>
              </a:rPr>
              <a:t>Experimental results</a:t>
            </a:r>
          </a:p>
          <a:p>
            <a:r>
              <a:rPr lang="en-US" altLang="zh-CN" dirty="0" smtClean="0">
                <a:latin typeface="+mn-lt"/>
              </a:rPr>
              <a:t>Conclusions &amp; future work</a:t>
            </a:r>
            <a:endParaRPr lang="en-US" dirty="0">
              <a:latin typeface="+mn-lt"/>
            </a:endParaRPr>
          </a:p>
        </p:txBody>
      </p:sp>
      <p:sp>
        <p:nvSpPr>
          <p:cNvPr id="6" name="内容占位符 5"/>
          <p:cNvSpPr>
            <a:spLocks noGrp="1"/>
          </p:cNvSpPr>
          <p:nvPr>
            <p:ph idx="11"/>
          </p:nvPr>
        </p:nvSpPr>
        <p:spPr/>
        <p:txBody>
          <a:bodyPr/>
          <a:lstStyle/>
          <a:p>
            <a:r>
              <a:rPr lang="en-US" altLang="zh-CN" dirty="0" smtClean="0"/>
              <a:t>Outlines</a:t>
            </a:r>
            <a:endParaRPr lang="en-US" dirty="0"/>
          </a:p>
        </p:txBody>
      </p:sp>
      <p:sp>
        <p:nvSpPr>
          <p:cNvPr id="4" name="标题 3"/>
          <p:cNvSpPr>
            <a:spLocks noGrp="1"/>
          </p:cNvSpPr>
          <p:nvPr>
            <p:ph type="title"/>
          </p:nvPr>
        </p:nvSpPr>
        <p:spPr/>
        <p:txBody>
          <a:bodyPr/>
          <a:lstStyle/>
          <a:p>
            <a:endParaRPr lang="en-US"/>
          </a:p>
        </p:txBody>
      </p:sp>
    </p:spTree>
    <p:extLst>
      <p:ext uri="{BB962C8B-B14F-4D97-AF65-F5344CB8AC3E}">
        <p14:creationId xmlns:p14="http://schemas.microsoft.com/office/powerpoint/2010/main" val="278033569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p:txBody>
          <a:bodyPr/>
          <a:lstStyle/>
          <a:p>
            <a:r>
              <a:rPr lang="en-US" sz="2400" dirty="0" smtClean="0">
                <a:solidFill>
                  <a:srgbClr val="0033CC"/>
                </a:solidFill>
                <a:latin typeface="Times New Roman" panose="02020603050405020304" pitchFamily="18" charset="0"/>
                <a:cs typeface="Times New Roman" panose="02020603050405020304" pitchFamily="18" charset="0"/>
              </a:rPr>
              <a:t>Experimental results</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3" name="内容占位符 5"/>
          <p:cNvSpPr>
            <a:spLocks noGrp="1"/>
          </p:cNvSpPr>
          <p:nvPr>
            <p:ph idx="4294967295"/>
          </p:nvPr>
        </p:nvSpPr>
        <p:spPr>
          <a:xfrm>
            <a:off x="252515" y="548680"/>
            <a:ext cx="11461751" cy="513527"/>
          </a:xfrm>
          <a:prstGeom prst="rect">
            <a:avLst/>
          </a:prstGeom>
        </p:spPr>
        <p:txBody>
          <a:bodyPr/>
          <a:lstStyle/>
          <a:p>
            <a:pPr marL="0" indent="0">
              <a:buClr>
                <a:schemeClr val="accent2"/>
              </a:buClr>
              <a:buNone/>
            </a:pPr>
            <a:r>
              <a:rPr lang="en-US" altLang="zh-CN" sz="3200" dirty="0" smtClean="0">
                <a:solidFill>
                  <a:srgbClr val="0033CC"/>
                </a:solidFill>
                <a:latin typeface="Times New Roman" panose="02020603050405020304" pitchFamily="18" charset="0"/>
                <a:cs typeface="Times New Roman" panose="02020603050405020304" pitchFamily="18" charset="0"/>
              </a:rPr>
              <a:t>Analysis of intermediate results</a:t>
            </a:r>
            <a:endParaRPr lang="en-US" altLang="zh-CN" sz="3200" dirty="0">
              <a:solidFill>
                <a:srgbClr val="0033CC"/>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342" y="2890622"/>
            <a:ext cx="1245050" cy="1245050"/>
          </a:xfrm>
          <a:prstGeom prst="rect">
            <a:avLst/>
          </a:prstGeom>
        </p:spPr>
      </p:pic>
      <p:grpSp>
        <p:nvGrpSpPr>
          <p:cNvPr id="6" name="组合 5"/>
          <p:cNvGrpSpPr/>
          <p:nvPr/>
        </p:nvGrpSpPr>
        <p:grpSpPr>
          <a:xfrm>
            <a:off x="3312737" y="1518610"/>
            <a:ext cx="4229298" cy="605274"/>
            <a:chOff x="3993376" y="2133600"/>
            <a:chExt cx="4229298" cy="605274"/>
          </a:xfrm>
        </p:grpSpPr>
        <p:grpSp>
          <p:nvGrpSpPr>
            <p:cNvPr id="8" name="组合 7"/>
            <p:cNvGrpSpPr/>
            <p:nvPr/>
          </p:nvGrpSpPr>
          <p:grpSpPr>
            <a:xfrm>
              <a:off x="4869874" y="2133600"/>
              <a:ext cx="3352800" cy="605274"/>
              <a:chOff x="2286000" y="2058174"/>
              <a:chExt cx="4580879" cy="914400"/>
            </a:xfrm>
          </p:grpSpPr>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2058174"/>
                <a:ext cx="914400" cy="914400"/>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2058174"/>
                <a:ext cx="914400" cy="914400"/>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800" y="2058174"/>
                <a:ext cx="914400" cy="914400"/>
              </a:xfrm>
              <a:prstGeom prst="rect">
                <a:avLst/>
              </a:prstGeom>
            </p:spPr>
          </p:pic>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9200" y="2058174"/>
                <a:ext cx="914400" cy="914400"/>
              </a:xfrm>
              <a:prstGeom prst="rect">
                <a:avLst/>
              </a:prstGeom>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2479" y="2058174"/>
                <a:ext cx="914400" cy="914400"/>
              </a:xfrm>
              <a:prstGeom prst="rect">
                <a:avLst/>
              </a:prstGeom>
            </p:spPr>
          </p:pic>
        </p:grpSp>
        <p:pic>
          <p:nvPicPr>
            <p:cNvPr id="9" name="图片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3376" y="2133600"/>
              <a:ext cx="605274" cy="605274"/>
            </a:xfrm>
            <a:prstGeom prst="rect">
              <a:avLst/>
            </a:prstGeom>
          </p:spPr>
        </p:pic>
        <p:sp>
          <p:nvSpPr>
            <p:cNvPr id="10" name="矩形 9"/>
            <p:cNvSpPr/>
            <p:nvPr/>
          </p:nvSpPr>
          <p:spPr>
            <a:xfrm>
              <a:off x="4874068" y="2133600"/>
              <a:ext cx="3348603" cy="6052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312738" y="2378232"/>
            <a:ext cx="4229297" cy="622969"/>
            <a:chOff x="3993377" y="3048000"/>
            <a:chExt cx="4229297" cy="622969"/>
          </a:xfrm>
        </p:grpSpPr>
        <p:grpSp>
          <p:nvGrpSpPr>
            <p:cNvPr id="17" name="组合 16"/>
            <p:cNvGrpSpPr/>
            <p:nvPr/>
          </p:nvGrpSpPr>
          <p:grpSpPr>
            <a:xfrm>
              <a:off x="4869874" y="3055882"/>
              <a:ext cx="3352800" cy="615087"/>
              <a:chOff x="2298331" y="2967474"/>
              <a:chExt cx="4563696" cy="914400"/>
            </a:xfrm>
          </p:grpSpPr>
          <p:pic>
            <p:nvPicPr>
              <p:cNvPr id="20" name="图片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8331" y="2967474"/>
                <a:ext cx="914400" cy="914400"/>
              </a:xfrm>
              <a:prstGeom prst="rect">
                <a:avLst/>
              </a:prstGeom>
            </p:spPr>
          </p:pic>
          <p:pic>
            <p:nvPicPr>
              <p:cNvPr id="21" name="图片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98181" y="2967474"/>
                <a:ext cx="914400" cy="914400"/>
              </a:xfrm>
              <a:prstGeom prst="rect">
                <a:avLst/>
              </a:prstGeom>
            </p:spPr>
          </p:pic>
          <p:pic>
            <p:nvPicPr>
              <p:cNvPr id="22" name="图片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12581" y="2967474"/>
                <a:ext cx="914400" cy="914400"/>
              </a:xfrm>
              <a:prstGeom prst="rect">
                <a:avLst/>
              </a:prstGeom>
            </p:spPr>
          </p:pic>
          <p:pic>
            <p:nvPicPr>
              <p:cNvPr id="23" name="图片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33639" y="2967474"/>
                <a:ext cx="914400" cy="914400"/>
              </a:xfrm>
              <a:prstGeom prst="rect">
                <a:avLst/>
              </a:prstGeom>
            </p:spPr>
          </p:pic>
          <p:pic>
            <p:nvPicPr>
              <p:cNvPr id="24" name="图片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47627" y="2967474"/>
                <a:ext cx="914400" cy="914400"/>
              </a:xfrm>
              <a:prstGeom prst="rect">
                <a:avLst/>
              </a:prstGeom>
            </p:spPr>
          </p:pic>
        </p:grpSp>
        <p:pic>
          <p:nvPicPr>
            <p:cNvPr id="18" name="图片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93377" y="3055883"/>
              <a:ext cx="605274" cy="605274"/>
            </a:xfrm>
            <a:prstGeom prst="rect">
              <a:avLst/>
            </a:prstGeom>
          </p:spPr>
        </p:pic>
        <p:sp>
          <p:nvSpPr>
            <p:cNvPr id="19" name="矩形 18"/>
            <p:cNvSpPr/>
            <p:nvPr/>
          </p:nvSpPr>
          <p:spPr>
            <a:xfrm>
              <a:off x="4874068" y="3048000"/>
              <a:ext cx="3348603" cy="6052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3312737" y="3255549"/>
            <a:ext cx="4236224" cy="622238"/>
            <a:chOff x="3993376" y="4019666"/>
            <a:chExt cx="4236224" cy="622238"/>
          </a:xfrm>
        </p:grpSpPr>
        <p:grpSp>
          <p:nvGrpSpPr>
            <p:cNvPr id="26" name="组合 25"/>
            <p:cNvGrpSpPr/>
            <p:nvPr/>
          </p:nvGrpSpPr>
          <p:grpSpPr>
            <a:xfrm>
              <a:off x="4874068" y="4021764"/>
              <a:ext cx="3348605" cy="620140"/>
              <a:chOff x="2304989" y="3874816"/>
              <a:chExt cx="4561889" cy="926171"/>
            </a:xfrm>
          </p:grpSpPr>
          <p:pic>
            <p:nvPicPr>
              <p:cNvPr id="29" name="图片 2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04989" y="3886587"/>
                <a:ext cx="914400" cy="914400"/>
              </a:xfrm>
              <a:prstGeom prst="rect">
                <a:avLst/>
              </a:prstGeom>
            </p:spPr>
          </p:pic>
          <p:pic>
            <p:nvPicPr>
              <p:cNvPr id="30" name="图片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16180" y="3886587"/>
                <a:ext cx="914400" cy="914400"/>
              </a:xfrm>
              <a:prstGeom prst="rect">
                <a:avLst/>
              </a:prstGeom>
            </p:spPr>
          </p:pic>
          <p:pic>
            <p:nvPicPr>
              <p:cNvPr id="31" name="图片 3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130580" y="3874816"/>
                <a:ext cx="914400" cy="914400"/>
              </a:xfrm>
              <a:prstGeom prst="rect">
                <a:avLst/>
              </a:prstGeom>
            </p:spPr>
          </p:pic>
          <p:pic>
            <p:nvPicPr>
              <p:cNvPr id="32" name="图片 3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035859" y="3874816"/>
                <a:ext cx="914400" cy="914400"/>
              </a:xfrm>
              <a:prstGeom prst="rect">
                <a:avLst/>
              </a:prstGeom>
            </p:spPr>
          </p:pic>
          <p:pic>
            <p:nvPicPr>
              <p:cNvPr id="33" name="图片 3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952478" y="3886587"/>
                <a:ext cx="914400" cy="914400"/>
              </a:xfrm>
              <a:prstGeom prst="rect">
                <a:avLst/>
              </a:prstGeom>
            </p:spPr>
          </p:pic>
        </p:grpSp>
        <p:pic>
          <p:nvPicPr>
            <p:cNvPr id="27" name="图片 2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93376" y="4033429"/>
              <a:ext cx="600593" cy="600593"/>
            </a:xfrm>
            <a:prstGeom prst="rect">
              <a:avLst/>
            </a:prstGeom>
          </p:spPr>
        </p:pic>
        <p:sp>
          <p:nvSpPr>
            <p:cNvPr id="28" name="矩形 27"/>
            <p:cNvSpPr/>
            <p:nvPr/>
          </p:nvSpPr>
          <p:spPr>
            <a:xfrm>
              <a:off x="4880997" y="4019666"/>
              <a:ext cx="3348603" cy="6052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3307183" y="4132135"/>
            <a:ext cx="4241778" cy="624853"/>
            <a:chOff x="3987822" y="4822686"/>
            <a:chExt cx="4241778" cy="624853"/>
          </a:xfrm>
        </p:grpSpPr>
        <p:grpSp>
          <p:nvGrpSpPr>
            <p:cNvPr id="35" name="组合 34"/>
            <p:cNvGrpSpPr/>
            <p:nvPr/>
          </p:nvGrpSpPr>
          <p:grpSpPr>
            <a:xfrm>
              <a:off x="4865563" y="4822686"/>
              <a:ext cx="3357109" cy="624853"/>
              <a:chOff x="2310901" y="4784116"/>
              <a:chExt cx="4552652" cy="930884"/>
            </a:xfrm>
          </p:grpSpPr>
          <p:pic>
            <p:nvPicPr>
              <p:cNvPr id="38" name="图片 3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310901" y="4789385"/>
                <a:ext cx="914400" cy="914400"/>
              </a:xfrm>
              <a:prstGeom prst="rect">
                <a:avLst/>
              </a:prstGeom>
            </p:spPr>
          </p:pic>
          <p:pic>
            <p:nvPicPr>
              <p:cNvPr id="39" name="图片 3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221462" y="4789385"/>
                <a:ext cx="914400" cy="914400"/>
              </a:xfrm>
              <a:prstGeom prst="rect">
                <a:avLst/>
              </a:prstGeom>
            </p:spPr>
          </p:pic>
          <p:pic>
            <p:nvPicPr>
              <p:cNvPr id="40" name="图片 3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130229" y="4784116"/>
                <a:ext cx="914400" cy="914400"/>
              </a:xfrm>
              <a:prstGeom prst="rect">
                <a:avLst/>
              </a:prstGeom>
            </p:spPr>
          </p:pic>
          <p:pic>
            <p:nvPicPr>
              <p:cNvPr id="41" name="图片 4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035859" y="4792358"/>
                <a:ext cx="914400" cy="914400"/>
              </a:xfrm>
              <a:prstGeom prst="rect">
                <a:avLst/>
              </a:prstGeom>
            </p:spPr>
          </p:pic>
          <p:pic>
            <p:nvPicPr>
              <p:cNvPr id="42" name="图片 4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949153" y="4800600"/>
                <a:ext cx="914400" cy="914400"/>
              </a:xfrm>
              <a:prstGeom prst="rect">
                <a:avLst/>
              </a:prstGeom>
            </p:spPr>
          </p:pic>
        </p:grpSp>
        <p:pic>
          <p:nvPicPr>
            <p:cNvPr id="36" name="图片 3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987822" y="4833874"/>
              <a:ext cx="606147" cy="606147"/>
            </a:xfrm>
            <a:prstGeom prst="rect">
              <a:avLst/>
            </a:prstGeom>
          </p:spPr>
        </p:pic>
        <p:sp>
          <p:nvSpPr>
            <p:cNvPr id="37" name="矩形 36"/>
            <p:cNvSpPr/>
            <p:nvPr/>
          </p:nvSpPr>
          <p:spPr>
            <a:xfrm>
              <a:off x="4880997" y="4833966"/>
              <a:ext cx="3348603" cy="6052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3304803" y="5011335"/>
            <a:ext cx="4237229" cy="622075"/>
            <a:chOff x="3985442" y="5626325"/>
            <a:chExt cx="4237229" cy="622075"/>
          </a:xfrm>
        </p:grpSpPr>
        <p:grpSp>
          <p:nvGrpSpPr>
            <p:cNvPr id="44" name="组合 43"/>
            <p:cNvGrpSpPr/>
            <p:nvPr/>
          </p:nvGrpSpPr>
          <p:grpSpPr>
            <a:xfrm>
              <a:off x="4864418" y="5626325"/>
              <a:ext cx="3358253" cy="618421"/>
              <a:chOff x="2298331" y="5706179"/>
              <a:chExt cx="4573992" cy="923221"/>
            </a:xfrm>
          </p:grpSpPr>
          <p:pic>
            <p:nvPicPr>
              <p:cNvPr id="47" name="图片 4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298331" y="5706179"/>
                <a:ext cx="914400" cy="914400"/>
              </a:xfrm>
              <a:prstGeom prst="rect">
                <a:avLst/>
              </a:prstGeom>
            </p:spPr>
          </p:pic>
          <p:pic>
            <p:nvPicPr>
              <p:cNvPr id="48" name="图片 47"/>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221462" y="5715000"/>
                <a:ext cx="914400" cy="914400"/>
              </a:xfrm>
              <a:prstGeom prst="rect">
                <a:avLst/>
              </a:prstGeom>
            </p:spPr>
          </p:pic>
          <p:pic>
            <p:nvPicPr>
              <p:cNvPr id="49" name="图片 4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130229" y="5706179"/>
                <a:ext cx="914400" cy="914400"/>
              </a:xfrm>
              <a:prstGeom prst="rect">
                <a:avLst/>
              </a:prstGeom>
            </p:spPr>
          </p:pic>
          <p:pic>
            <p:nvPicPr>
              <p:cNvPr id="50" name="图片 49"/>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026981" y="5715000"/>
                <a:ext cx="914400" cy="914400"/>
              </a:xfrm>
              <a:prstGeom prst="rect">
                <a:avLst/>
              </a:prstGeom>
            </p:spPr>
          </p:pic>
          <p:pic>
            <p:nvPicPr>
              <p:cNvPr id="51" name="图片 50"/>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5957923" y="5706179"/>
                <a:ext cx="914400" cy="914400"/>
              </a:xfrm>
              <a:prstGeom prst="rect">
                <a:avLst/>
              </a:prstGeom>
            </p:spPr>
          </p:pic>
        </p:grpSp>
        <p:pic>
          <p:nvPicPr>
            <p:cNvPr id="45" name="图片 44"/>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985442" y="5639873"/>
              <a:ext cx="608527" cy="608527"/>
            </a:xfrm>
            <a:prstGeom prst="rect">
              <a:avLst/>
            </a:prstGeom>
          </p:spPr>
        </p:pic>
        <p:sp>
          <p:nvSpPr>
            <p:cNvPr id="46" name="矩形 45"/>
            <p:cNvSpPr/>
            <p:nvPr/>
          </p:nvSpPr>
          <p:spPr>
            <a:xfrm>
              <a:off x="4864418" y="5633563"/>
              <a:ext cx="3348603" cy="6052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2" name="图片 51"/>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009265" y="680410"/>
            <a:ext cx="914400" cy="914400"/>
          </a:xfrm>
          <a:prstGeom prst="rect">
            <a:avLst/>
          </a:prstGeom>
        </p:spPr>
      </p:pic>
      <p:pic>
        <p:nvPicPr>
          <p:cNvPr id="53" name="图片 52"/>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009265" y="1556287"/>
            <a:ext cx="914400" cy="914400"/>
          </a:xfrm>
          <a:prstGeom prst="rect">
            <a:avLst/>
          </a:prstGeom>
        </p:spPr>
      </p:pic>
      <p:pic>
        <p:nvPicPr>
          <p:cNvPr id="54" name="图片 53"/>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8011785" y="2452247"/>
            <a:ext cx="914400" cy="914400"/>
          </a:xfrm>
          <a:prstGeom prst="rect">
            <a:avLst/>
          </a:prstGeom>
        </p:spPr>
      </p:pic>
      <p:pic>
        <p:nvPicPr>
          <p:cNvPr id="55" name="图片 54"/>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009265" y="3351710"/>
            <a:ext cx="914400" cy="914400"/>
          </a:xfrm>
          <a:prstGeom prst="rect">
            <a:avLst/>
          </a:prstGeom>
        </p:spPr>
      </p:pic>
      <p:pic>
        <p:nvPicPr>
          <p:cNvPr id="56" name="图片 55"/>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8011117" y="4262607"/>
            <a:ext cx="914400" cy="914400"/>
          </a:xfrm>
          <a:prstGeom prst="rect">
            <a:avLst/>
          </a:prstGeom>
        </p:spPr>
      </p:pic>
      <p:pic>
        <p:nvPicPr>
          <p:cNvPr id="57" name="图片 56"/>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8011850" y="5177007"/>
            <a:ext cx="914400" cy="914400"/>
          </a:xfrm>
          <a:prstGeom prst="rect">
            <a:avLst/>
          </a:prstGeom>
          <a:ln w="19050">
            <a:solidFill>
              <a:srgbClr val="FF0000"/>
            </a:solidFill>
          </a:ln>
        </p:spPr>
      </p:pic>
      <p:cxnSp>
        <p:nvCxnSpPr>
          <p:cNvPr id="58" name="直接箭头连接符 57"/>
          <p:cNvCxnSpPr>
            <a:stCxn id="52" idx="1"/>
            <a:endCxn id="10" idx="3"/>
          </p:cNvCxnSpPr>
          <p:nvPr/>
        </p:nvCxnSpPr>
        <p:spPr>
          <a:xfrm flipH="1">
            <a:off x="7542032" y="1137610"/>
            <a:ext cx="467233" cy="6836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10" idx="3"/>
            <a:endCxn id="53" idx="1"/>
          </p:cNvCxnSpPr>
          <p:nvPr/>
        </p:nvCxnSpPr>
        <p:spPr>
          <a:xfrm>
            <a:off x="7542032" y="1821247"/>
            <a:ext cx="467233" cy="1922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53" idx="1"/>
            <a:endCxn id="19" idx="3"/>
          </p:cNvCxnSpPr>
          <p:nvPr/>
        </p:nvCxnSpPr>
        <p:spPr>
          <a:xfrm flipH="1">
            <a:off x="7542032" y="2013487"/>
            <a:ext cx="467233" cy="6673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stCxn id="19" idx="3"/>
            <a:endCxn id="54" idx="1"/>
          </p:cNvCxnSpPr>
          <p:nvPr/>
        </p:nvCxnSpPr>
        <p:spPr>
          <a:xfrm>
            <a:off x="7542032" y="2680869"/>
            <a:ext cx="469753" cy="2285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54" idx="1"/>
            <a:endCxn id="28" idx="3"/>
          </p:cNvCxnSpPr>
          <p:nvPr/>
        </p:nvCxnSpPr>
        <p:spPr>
          <a:xfrm flipH="1">
            <a:off x="7548961" y="2909447"/>
            <a:ext cx="462824" cy="648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28" idx="3"/>
            <a:endCxn id="55" idx="1"/>
          </p:cNvCxnSpPr>
          <p:nvPr/>
        </p:nvCxnSpPr>
        <p:spPr>
          <a:xfrm>
            <a:off x="7548961" y="3558186"/>
            <a:ext cx="460304" cy="25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55" idx="1"/>
            <a:endCxn id="37" idx="3"/>
          </p:cNvCxnSpPr>
          <p:nvPr/>
        </p:nvCxnSpPr>
        <p:spPr>
          <a:xfrm flipH="1">
            <a:off x="7548961" y="3808910"/>
            <a:ext cx="460304" cy="6371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a:stCxn id="37" idx="3"/>
            <a:endCxn id="56" idx="1"/>
          </p:cNvCxnSpPr>
          <p:nvPr/>
        </p:nvCxnSpPr>
        <p:spPr>
          <a:xfrm>
            <a:off x="7548961" y="4446052"/>
            <a:ext cx="462156" cy="2737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stCxn id="56" idx="1"/>
            <a:endCxn id="46" idx="3"/>
          </p:cNvCxnSpPr>
          <p:nvPr/>
        </p:nvCxnSpPr>
        <p:spPr>
          <a:xfrm flipH="1">
            <a:off x="7532382" y="4719807"/>
            <a:ext cx="478735" cy="6014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a:stCxn id="46" idx="3"/>
            <a:endCxn id="57" idx="1"/>
          </p:cNvCxnSpPr>
          <p:nvPr/>
        </p:nvCxnSpPr>
        <p:spPr>
          <a:xfrm>
            <a:off x="7532382" y="5321210"/>
            <a:ext cx="479468" cy="3129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4751431" y="1166208"/>
            <a:ext cx="2215575" cy="338554"/>
          </a:xfrm>
          <a:prstGeom prst="rect">
            <a:avLst/>
          </a:prstGeom>
        </p:spPr>
        <p:txBody>
          <a:bodyPr wrap="square">
            <a:spAutoFit/>
          </a:bodyPr>
          <a:lstStyle/>
          <a:p>
            <a:r>
              <a:rPr lang="en-US" altLang="zh-CN" sz="1600" i="0" dirty="0" smtClean="0">
                <a:latin typeface="Times New Roman" panose="02020603050405020304" pitchFamily="18" charset="0"/>
                <a:ea typeface="+mn-ea"/>
                <a:cs typeface="Times New Roman" panose="02020603050405020304" pitchFamily="18" charset="0"/>
              </a:rPr>
              <a:t>Transformed images</a:t>
            </a:r>
            <a:endParaRPr lang="en-US" altLang="zh-CN" sz="1600" i="0" dirty="0">
              <a:latin typeface="Times New Roman" panose="02020603050405020304" pitchFamily="18" charset="0"/>
              <a:ea typeface="+mn-ea"/>
              <a:cs typeface="Times New Roman" panose="02020603050405020304" pitchFamily="18" charset="0"/>
            </a:endParaRPr>
          </a:p>
        </p:txBody>
      </p:sp>
      <p:grpSp>
        <p:nvGrpSpPr>
          <p:cNvPr id="69" name="组合 68"/>
          <p:cNvGrpSpPr/>
          <p:nvPr/>
        </p:nvGrpSpPr>
        <p:grpSpPr>
          <a:xfrm>
            <a:off x="2362200" y="2150239"/>
            <a:ext cx="513683" cy="2815894"/>
            <a:chOff x="-1179884" y="71251"/>
            <a:chExt cx="761662" cy="6519927"/>
          </a:xfrm>
        </p:grpSpPr>
        <p:sp>
          <p:nvSpPr>
            <p:cNvPr id="70" name="圆角矩形 69"/>
            <p:cNvSpPr/>
            <p:nvPr/>
          </p:nvSpPr>
          <p:spPr>
            <a:xfrm>
              <a:off x="-1179884" y="71251"/>
              <a:ext cx="761662" cy="6519927"/>
            </a:xfrm>
            <a:prstGeom prst="roundRect">
              <a:avLst>
                <a:gd name="adj" fmla="val 0"/>
              </a:avLst>
            </a:prstGeom>
            <a:noFill/>
            <a:ln w="38100">
              <a:prstDash val="solid"/>
            </a:ln>
            <a:effectLst>
              <a:glow rad="635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400" b="1" dirty="0"/>
            </a:p>
          </p:txBody>
        </p:sp>
        <p:sp>
          <p:nvSpPr>
            <p:cNvPr id="71" name="矩形 70"/>
            <p:cNvSpPr/>
            <p:nvPr/>
          </p:nvSpPr>
          <p:spPr>
            <a:xfrm rot="5400000">
              <a:off x="-3724508" y="3004345"/>
              <a:ext cx="5831660" cy="684532"/>
            </a:xfrm>
            <a:prstGeom prst="rect">
              <a:avLst/>
            </a:prstGeom>
          </p:spPr>
          <p:txBody>
            <a:bodyPr wrap="none">
              <a:spAutoFit/>
            </a:bodyPr>
            <a:lstStyle/>
            <a:p>
              <a:r>
                <a:rPr lang="en-US" altLang="zh-CN" sz="2400" b="1" i="0" dirty="0"/>
                <a:t>Attention Module</a:t>
              </a:r>
              <a:endParaRPr lang="zh-CN" altLang="en-US" sz="2400" b="1" i="0" dirty="0"/>
            </a:p>
          </p:txBody>
        </p:sp>
      </p:grpSp>
      <p:sp>
        <p:nvSpPr>
          <p:cNvPr id="72" name="右箭头 71"/>
          <p:cNvSpPr/>
          <p:nvPr/>
        </p:nvSpPr>
        <p:spPr>
          <a:xfrm>
            <a:off x="2020355" y="3366647"/>
            <a:ext cx="265645" cy="1465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8009265" y="680410"/>
            <a:ext cx="914400" cy="44965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右箭头 73"/>
          <p:cNvSpPr/>
          <p:nvPr/>
        </p:nvSpPr>
        <p:spPr>
          <a:xfrm>
            <a:off x="2971800" y="3399727"/>
            <a:ext cx="265645" cy="1465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8031034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p:txBody>
          <a:bodyPr/>
          <a:lstStyle/>
          <a:p>
            <a:r>
              <a:rPr lang="en-US" sz="2400" dirty="0" smtClean="0">
                <a:solidFill>
                  <a:srgbClr val="0033CC"/>
                </a:solidFill>
                <a:latin typeface="Times New Roman" panose="02020603050405020304" pitchFamily="18" charset="0"/>
                <a:cs typeface="Times New Roman" panose="02020603050405020304" pitchFamily="18" charset="0"/>
              </a:rPr>
              <a:t>Conclusion &amp; Future Work</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3" name="内容占位符 5"/>
          <p:cNvSpPr>
            <a:spLocks noGrp="1"/>
          </p:cNvSpPr>
          <p:nvPr>
            <p:ph idx="4294967295"/>
          </p:nvPr>
        </p:nvSpPr>
        <p:spPr>
          <a:xfrm>
            <a:off x="252515" y="548680"/>
            <a:ext cx="11461751" cy="513527"/>
          </a:xfrm>
          <a:prstGeom prst="rect">
            <a:avLst/>
          </a:prstGeom>
        </p:spPr>
        <p:txBody>
          <a:bodyPr/>
          <a:lstStyle/>
          <a:p>
            <a:pPr marL="0" indent="0">
              <a:buClr>
                <a:schemeClr val="accent2"/>
              </a:buClr>
              <a:buNone/>
            </a:pPr>
            <a:r>
              <a:rPr lang="en-US" altLang="zh-CN" sz="3200" dirty="0">
                <a:solidFill>
                  <a:srgbClr val="0033CC"/>
                </a:solidFill>
                <a:latin typeface="Times New Roman" panose="02020603050405020304" pitchFamily="18" charset="0"/>
                <a:cs typeface="Times New Roman" panose="02020603050405020304" pitchFamily="18" charset="0"/>
              </a:rPr>
              <a:t>Conclusion</a:t>
            </a:r>
          </a:p>
        </p:txBody>
      </p:sp>
      <p:sp>
        <p:nvSpPr>
          <p:cNvPr id="4" name="矩形 3"/>
          <p:cNvSpPr/>
          <p:nvPr/>
        </p:nvSpPr>
        <p:spPr>
          <a:xfrm>
            <a:off x="253101" y="1049250"/>
            <a:ext cx="11253099" cy="1569660"/>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Address the problem of video prediction via learning object-centric transformation.</a:t>
            </a:r>
          </a:p>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Our model is structured around a deep recurrent neural network, which consists of a transformation network and replaceable attention module.</a:t>
            </a:r>
          </a:p>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Our proposed method can produce plausible future frames.</a:t>
            </a:r>
          </a:p>
        </p:txBody>
      </p:sp>
      <p:sp>
        <p:nvSpPr>
          <p:cNvPr id="5" name="内容占位符 5"/>
          <p:cNvSpPr>
            <a:spLocks noGrp="1"/>
          </p:cNvSpPr>
          <p:nvPr>
            <p:ph idx="4294967295"/>
          </p:nvPr>
        </p:nvSpPr>
        <p:spPr>
          <a:xfrm>
            <a:off x="252515" y="2735453"/>
            <a:ext cx="11461751" cy="513527"/>
          </a:xfrm>
          <a:prstGeom prst="rect">
            <a:avLst/>
          </a:prstGeom>
        </p:spPr>
        <p:txBody>
          <a:bodyPr/>
          <a:lstStyle/>
          <a:p>
            <a:pPr marL="0" indent="0">
              <a:buClr>
                <a:schemeClr val="accent2"/>
              </a:buClr>
              <a:buNone/>
            </a:pPr>
            <a:r>
              <a:rPr lang="en-US" altLang="zh-CN" sz="3200" dirty="0" smtClean="0">
                <a:solidFill>
                  <a:srgbClr val="0033CC"/>
                </a:solidFill>
                <a:latin typeface="Times New Roman" panose="02020603050405020304" pitchFamily="18" charset="0"/>
                <a:cs typeface="Times New Roman" panose="02020603050405020304" pitchFamily="18" charset="0"/>
              </a:rPr>
              <a:t>Future work</a:t>
            </a:r>
            <a:endParaRPr lang="en-US" altLang="zh-CN" sz="3200" dirty="0">
              <a:solidFill>
                <a:srgbClr val="0033CC"/>
              </a:solidFill>
              <a:latin typeface="Times New Roman" panose="02020603050405020304" pitchFamily="18" charset="0"/>
              <a:cs typeface="Times New Roman" panose="02020603050405020304" pitchFamily="18" charset="0"/>
            </a:endParaRPr>
          </a:p>
        </p:txBody>
      </p:sp>
      <p:sp>
        <p:nvSpPr>
          <p:cNvPr id="6" name="矩形 5"/>
          <p:cNvSpPr/>
          <p:nvPr/>
        </p:nvSpPr>
        <p:spPr>
          <a:xfrm>
            <a:off x="253101" y="3308791"/>
            <a:ext cx="11253099" cy="1200329"/>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Tackle the difficulty that </a:t>
            </a:r>
            <a:r>
              <a:rPr lang="en-US" altLang="zh-CN" sz="2400" i="0" dirty="0">
                <a:latin typeface="Times New Roman" panose="02020603050405020304" pitchFamily="18" charset="0"/>
                <a:ea typeface="+mn-ea"/>
                <a:cs typeface="Times New Roman" panose="02020603050405020304" pitchFamily="18" charset="0"/>
              </a:rPr>
              <a:t>m</a:t>
            </a:r>
            <a:r>
              <a:rPr lang="en-US" altLang="zh-CN" sz="2400" i="0" dirty="0" smtClean="0">
                <a:latin typeface="Times New Roman" panose="02020603050405020304" pitchFamily="18" charset="0"/>
                <a:ea typeface="+mn-ea"/>
                <a:cs typeface="Times New Roman" panose="02020603050405020304" pitchFamily="18" charset="0"/>
              </a:rPr>
              <a:t>ultiple objects occlude each other with complex motion trajectory.</a:t>
            </a:r>
          </a:p>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Long-term video frame prediction remains a great challenge.</a:t>
            </a:r>
          </a:p>
        </p:txBody>
      </p:sp>
    </p:spTree>
    <p:extLst>
      <p:ext uri="{BB962C8B-B14F-4D97-AF65-F5344CB8AC3E}">
        <p14:creationId xmlns:p14="http://schemas.microsoft.com/office/powerpoint/2010/main" val="297791363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p:txBody>
          <a:bodyPr/>
          <a:lstStyle/>
          <a:p>
            <a:endParaRPr lang="en-US" sz="2400" dirty="0">
              <a:solidFill>
                <a:srgbClr val="0033CC"/>
              </a:solidFill>
              <a:cs typeface="+mn-cs"/>
            </a:endParaRPr>
          </a:p>
        </p:txBody>
      </p:sp>
      <p:sp>
        <p:nvSpPr>
          <p:cNvPr id="3" name="Rectangle 2"/>
          <p:cNvSpPr txBox="1">
            <a:spLocks noChangeArrowheads="1"/>
          </p:cNvSpPr>
          <p:nvPr/>
        </p:nvSpPr>
        <p:spPr>
          <a:xfrm>
            <a:off x="1247945" y="2590800"/>
            <a:ext cx="9753600" cy="1143000"/>
          </a:xfrm>
          <a:prstGeom prst="rect">
            <a:avLst/>
          </a:prstGeom>
        </p:spPr>
        <p:txBody>
          <a:bodyPr anchor="ctr"/>
          <a:lstStyle>
            <a:lvl1pPr algn="r" rtl="0" eaLnBrk="0" fontAlgn="base" hangingPunct="0">
              <a:spcBef>
                <a:spcPct val="0"/>
              </a:spcBef>
              <a:spcAft>
                <a:spcPct val="0"/>
              </a:spcAft>
              <a:defRPr sz="18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Narrow" pitchFamily="34" charset="0"/>
                <a:ea typeface="黑体" pitchFamily="2" charset="-122"/>
              </a:defRPr>
            </a:lvl2pPr>
            <a:lvl3pPr algn="l" rtl="0" eaLnBrk="0" fontAlgn="base" hangingPunct="0">
              <a:spcBef>
                <a:spcPct val="0"/>
              </a:spcBef>
              <a:spcAft>
                <a:spcPct val="0"/>
              </a:spcAft>
              <a:defRPr sz="3200">
                <a:solidFill>
                  <a:schemeClr val="tx2"/>
                </a:solidFill>
                <a:latin typeface="Arial Narrow" pitchFamily="34" charset="0"/>
                <a:ea typeface="黑体" pitchFamily="2" charset="-122"/>
              </a:defRPr>
            </a:lvl3pPr>
            <a:lvl4pPr algn="l" rtl="0" eaLnBrk="0" fontAlgn="base" hangingPunct="0">
              <a:spcBef>
                <a:spcPct val="0"/>
              </a:spcBef>
              <a:spcAft>
                <a:spcPct val="0"/>
              </a:spcAft>
              <a:defRPr sz="3200">
                <a:solidFill>
                  <a:schemeClr val="tx2"/>
                </a:solidFill>
                <a:latin typeface="Arial Narrow" pitchFamily="34" charset="0"/>
                <a:ea typeface="黑体" pitchFamily="2" charset="-122"/>
              </a:defRPr>
            </a:lvl4pPr>
            <a:lvl5pPr algn="l" rtl="0" eaLnBrk="0" fontAlgn="base" hangingPunct="0">
              <a:spcBef>
                <a:spcPct val="0"/>
              </a:spcBef>
              <a:spcAft>
                <a:spcPct val="0"/>
              </a:spcAft>
              <a:defRPr sz="3200">
                <a:solidFill>
                  <a:schemeClr val="tx2"/>
                </a:solidFill>
                <a:latin typeface="Arial Narrow" pitchFamily="34" charset="0"/>
                <a:ea typeface="黑体" pitchFamily="2" charset="-122"/>
              </a:defRPr>
            </a:lvl5pPr>
            <a:lvl6pPr marL="457200" algn="l" rtl="0" fontAlgn="base">
              <a:spcBef>
                <a:spcPct val="0"/>
              </a:spcBef>
              <a:spcAft>
                <a:spcPct val="0"/>
              </a:spcAft>
              <a:defRPr sz="3800">
                <a:solidFill>
                  <a:schemeClr val="tx2"/>
                </a:solidFill>
                <a:latin typeface="Times New Roman" pitchFamily="18" charset="0"/>
                <a:ea typeface="黑体" pitchFamily="2" charset="-122"/>
              </a:defRPr>
            </a:lvl6pPr>
            <a:lvl7pPr marL="914400" algn="l" rtl="0" fontAlgn="base">
              <a:spcBef>
                <a:spcPct val="0"/>
              </a:spcBef>
              <a:spcAft>
                <a:spcPct val="0"/>
              </a:spcAft>
              <a:defRPr sz="3800">
                <a:solidFill>
                  <a:schemeClr val="tx2"/>
                </a:solidFill>
                <a:latin typeface="Times New Roman" pitchFamily="18" charset="0"/>
                <a:ea typeface="黑体" pitchFamily="2" charset="-122"/>
              </a:defRPr>
            </a:lvl7pPr>
            <a:lvl8pPr marL="1371600" algn="l" rtl="0" fontAlgn="base">
              <a:spcBef>
                <a:spcPct val="0"/>
              </a:spcBef>
              <a:spcAft>
                <a:spcPct val="0"/>
              </a:spcAft>
              <a:defRPr sz="3800">
                <a:solidFill>
                  <a:schemeClr val="tx2"/>
                </a:solidFill>
                <a:latin typeface="Times New Roman" pitchFamily="18" charset="0"/>
                <a:ea typeface="黑体" pitchFamily="2" charset="-122"/>
              </a:defRPr>
            </a:lvl8pPr>
            <a:lvl9pPr marL="1828800" algn="l" rtl="0" fontAlgn="base">
              <a:spcBef>
                <a:spcPct val="0"/>
              </a:spcBef>
              <a:spcAft>
                <a:spcPct val="0"/>
              </a:spcAft>
              <a:defRPr sz="3800">
                <a:solidFill>
                  <a:schemeClr val="tx2"/>
                </a:solidFill>
                <a:latin typeface="Times New Roman" pitchFamily="18" charset="0"/>
                <a:ea typeface="黑体" pitchFamily="2" charset="-122"/>
              </a:defRPr>
            </a:lvl9pPr>
          </a:lstStyle>
          <a:p>
            <a:pPr algn="ctr" eaLnBrk="1" hangingPunct="1"/>
            <a:r>
              <a:rPr lang="en-US" altLang="zh-CN" sz="5400" i="0" kern="0" dirty="0" smtClean="0">
                <a:solidFill>
                  <a:srgbClr val="0033CC"/>
                </a:solidFill>
              </a:rPr>
              <a:t>Thank you for your attention!</a:t>
            </a:r>
            <a:endParaRPr lang="zh-CN" altLang="en-US" sz="5400" i="0" kern="0" dirty="0">
              <a:solidFill>
                <a:srgbClr val="0033CC"/>
              </a:solidFill>
            </a:endParaRPr>
          </a:p>
        </p:txBody>
      </p:sp>
    </p:spTree>
    <p:extLst>
      <p:ext uri="{BB962C8B-B14F-4D97-AF65-F5344CB8AC3E}">
        <p14:creationId xmlns:p14="http://schemas.microsoft.com/office/powerpoint/2010/main" val="121885474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34435" y="683695"/>
            <a:ext cx="11461751" cy="540060"/>
          </a:xfrm>
        </p:spPr>
        <p:txBody>
          <a:bodyPr/>
          <a:lstStyle/>
          <a:p>
            <a:r>
              <a:rPr lang="en-US" sz="2400" dirty="0" smtClean="0">
                <a:latin typeface="Times New Roman" panose="02020603050405020304" pitchFamily="18" charset="0"/>
                <a:cs typeface="Times New Roman" panose="02020603050405020304" pitchFamily="18" charset="0"/>
              </a:rPr>
              <a:t>Task: future frame prediction</a:t>
            </a:r>
            <a:endParaRPr lang="en-US" sz="2400" dirty="0">
              <a:latin typeface="Times New Roman" panose="02020603050405020304" pitchFamily="18" charset="0"/>
              <a:cs typeface="Times New Roman" panose="02020603050405020304" pitchFamily="18" charset="0"/>
            </a:endParaRPr>
          </a:p>
        </p:txBody>
      </p:sp>
      <p:sp>
        <p:nvSpPr>
          <p:cNvPr id="4" name="标题 3"/>
          <p:cNvSpPr>
            <a:spLocks noGrp="1"/>
          </p:cNvSpPr>
          <p:nvPr>
            <p:ph type="title"/>
          </p:nvPr>
        </p:nvSpPr>
        <p:spPr>
          <a:xfrm>
            <a:off x="290355" y="86554"/>
            <a:ext cx="11521280" cy="372116"/>
          </a:xfrm>
        </p:spPr>
        <p:txBody>
          <a:bodyPr/>
          <a:lstStyle/>
          <a:p>
            <a:r>
              <a:rPr lang="en-US" altLang="zh-CN" dirty="0" smtClean="0"/>
              <a:t/>
            </a:r>
            <a:br>
              <a:rPr lang="en-US" altLang="zh-CN" dirty="0" smtClean="0"/>
            </a:br>
            <a:r>
              <a:rPr lang="en-US" altLang="zh-CN" dirty="0" smtClean="0"/>
              <a:t/>
            </a:r>
            <a:br>
              <a:rPr lang="en-US" altLang="zh-CN" dirty="0" smtClean="0"/>
            </a:br>
            <a:r>
              <a:rPr lang="en-US" altLang="zh-CN" sz="2400" dirty="0" smtClean="0">
                <a:solidFill>
                  <a:srgbClr val="0033CC"/>
                </a:solidFill>
                <a:cs typeface="+mn-cs"/>
              </a:rPr>
              <a:t>Introduction</a:t>
            </a:r>
            <a:r>
              <a:rPr lang="en-US" altLang="zh-CN" sz="2400" dirty="0">
                <a:solidFill>
                  <a:srgbClr val="0033CC"/>
                </a:solidFill>
                <a:cs typeface="+mn-cs"/>
              </a:rPr>
              <a:t/>
            </a:r>
            <a:br>
              <a:rPr lang="en-US" altLang="zh-CN" sz="2400" dirty="0">
                <a:solidFill>
                  <a:srgbClr val="0033CC"/>
                </a:solidFill>
                <a:cs typeface="+mn-cs"/>
              </a:rPr>
            </a:br>
            <a:endParaRPr lang="en-US" sz="3200" dirty="0">
              <a:solidFill>
                <a:srgbClr val="0033CC"/>
              </a:solidFill>
              <a:cs typeface="+mn-cs"/>
            </a:endParaRPr>
          </a:p>
        </p:txBody>
      </p:sp>
      <p:sp>
        <p:nvSpPr>
          <p:cNvPr id="8" name="矩形 7"/>
          <p:cNvSpPr/>
          <p:nvPr/>
        </p:nvSpPr>
        <p:spPr>
          <a:xfrm>
            <a:off x="334435" y="3383995"/>
            <a:ext cx="6096000" cy="2677656"/>
          </a:xfrm>
          <a:prstGeom prst="rect">
            <a:avLst/>
          </a:prstGeom>
        </p:spPr>
        <p:txBody>
          <a:bodyPr>
            <a:spAutoFit/>
          </a:bodyPr>
          <a:lstStyle/>
          <a:p>
            <a:pPr marL="457200" indent="-457200" eaLnBrk="0" hangingPunct="0">
              <a:spcBef>
                <a:spcPct val="20000"/>
              </a:spcBef>
              <a:buFont typeface="Arial" panose="020B0604020202020204" pitchFamily="34" charset="0"/>
              <a:buChar char="•"/>
            </a:pPr>
            <a:r>
              <a:rPr lang="en-US" altLang="zh-CN" sz="2400" i="0" dirty="0">
                <a:ea typeface="+mj-ea"/>
                <a:cs typeface="Times New Roman" panose="02020603050405020304" pitchFamily="18" charset="0"/>
              </a:rPr>
              <a:t>Challenges: </a:t>
            </a:r>
          </a:p>
          <a:p>
            <a:pPr marL="914400" lvl="1" indent="-457200" eaLnBrk="0" hangingPunct="0">
              <a:spcBef>
                <a:spcPct val="20000"/>
              </a:spcBef>
              <a:buFont typeface="Arial" panose="020B0604020202020204" pitchFamily="34" charset="0"/>
              <a:buChar char="•"/>
            </a:pPr>
            <a:r>
              <a:rPr lang="en-US" altLang="zh-CN" sz="2400" i="0" dirty="0" smtClean="0">
                <a:latin typeface="+mn-lt"/>
                <a:ea typeface="+mj-ea"/>
              </a:rPr>
              <a:t>plausible </a:t>
            </a:r>
            <a:r>
              <a:rPr lang="en-US" altLang="zh-CN" sz="2400" i="0" dirty="0">
                <a:latin typeface="+mn-lt"/>
                <a:ea typeface="+mj-ea"/>
              </a:rPr>
              <a:t>motion and </a:t>
            </a:r>
            <a:r>
              <a:rPr lang="en-US" altLang="zh-CN" sz="2400" i="0" dirty="0" smtClean="0">
                <a:latin typeface="+mn-lt"/>
                <a:ea typeface="+mj-ea"/>
              </a:rPr>
              <a:t>appearance </a:t>
            </a:r>
            <a:endParaRPr lang="en-US" altLang="zh-CN" sz="2400" i="0" dirty="0">
              <a:latin typeface="+mn-lt"/>
              <a:ea typeface="+mj-ea"/>
            </a:endParaRPr>
          </a:p>
          <a:p>
            <a:pPr lvl="2" indent="-457200" eaLnBrk="0" hangingPunct="0">
              <a:spcBef>
                <a:spcPct val="20000"/>
              </a:spcBef>
              <a:buFont typeface="Arial" panose="020B0604020202020204" pitchFamily="34" charset="0"/>
              <a:buChar char="•"/>
            </a:pPr>
            <a:r>
              <a:rPr lang="en-US" altLang="zh-CN" sz="2400" i="0" dirty="0">
                <a:latin typeface="+mn-lt"/>
                <a:ea typeface="+mj-ea"/>
              </a:rPr>
              <a:t>sharp </a:t>
            </a:r>
            <a:r>
              <a:rPr lang="en-US" altLang="zh-CN" sz="2400" i="0" dirty="0" smtClean="0">
                <a:latin typeface="+mn-lt"/>
                <a:ea typeface="+mj-ea"/>
              </a:rPr>
              <a:t>prediction</a:t>
            </a:r>
            <a:endParaRPr lang="en-US" altLang="zh-CN" sz="2400" i="0" dirty="0">
              <a:latin typeface="+mn-lt"/>
              <a:ea typeface="+mj-ea"/>
            </a:endParaRPr>
          </a:p>
          <a:p>
            <a:pPr lvl="2" indent="-457200" eaLnBrk="0" hangingPunct="0">
              <a:spcBef>
                <a:spcPct val="20000"/>
              </a:spcBef>
              <a:buFont typeface="Arial" panose="020B0604020202020204" pitchFamily="34" charset="0"/>
              <a:buChar char="•"/>
            </a:pPr>
            <a:r>
              <a:rPr lang="en-US" altLang="zh-CN" sz="2400" i="0" dirty="0">
                <a:latin typeface="+mn-lt"/>
                <a:ea typeface="+mj-ea"/>
              </a:rPr>
              <a:t>uncertain </a:t>
            </a:r>
            <a:r>
              <a:rPr lang="en-US" altLang="zh-CN" sz="2400" i="0" dirty="0" smtClean="0">
                <a:latin typeface="+mn-lt"/>
                <a:ea typeface="+mj-ea"/>
              </a:rPr>
              <a:t>future</a:t>
            </a:r>
            <a:endParaRPr lang="en-US" altLang="zh-CN" sz="2400" i="0" dirty="0">
              <a:latin typeface="+mn-lt"/>
              <a:ea typeface="+mj-ea"/>
            </a:endParaRPr>
          </a:p>
          <a:p>
            <a:pPr lvl="2" indent="-457200" eaLnBrk="0" hangingPunct="0">
              <a:spcBef>
                <a:spcPct val="20000"/>
              </a:spcBef>
              <a:buFont typeface="Arial" panose="020B0604020202020204" pitchFamily="34" charset="0"/>
              <a:buChar char="•"/>
            </a:pPr>
            <a:r>
              <a:rPr lang="en-US" altLang="zh-CN" sz="2400" i="0" dirty="0">
                <a:latin typeface="+mn-lt"/>
                <a:ea typeface="+mj-ea"/>
              </a:rPr>
              <a:t>long-term </a:t>
            </a:r>
            <a:r>
              <a:rPr lang="en-US" altLang="zh-CN" sz="2400" i="0" dirty="0" smtClean="0">
                <a:latin typeface="+mn-lt"/>
                <a:ea typeface="+mj-ea"/>
              </a:rPr>
              <a:t>prediction</a:t>
            </a:r>
          </a:p>
          <a:p>
            <a:pPr lvl="2" indent="-457200" eaLnBrk="0" hangingPunct="0">
              <a:spcBef>
                <a:spcPct val="20000"/>
              </a:spcBef>
              <a:buFont typeface="Arial" panose="020B0604020202020204" pitchFamily="34" charset="0"/>
              <a:buChar char="•"/>
            </a:pPr>
            <a:r>
              <a:rPr lang="en-US" altLang="zh-CN" sz="2400" i="0" dirty="0" smtClean="0">
                <a:latin typeface="+mn-lt"/>
                <a:ea typeface="+mj-ea"/>
              </a:rPr>
              <a:t>…</a:t>
            </a:r>
            <a:endParaRPr lang="zh-CN" altLang="en-US" sz="2000" i="0" dirty="0">
              <a:latin typeface="+mn-lt"/>
              <a:ea typeface="+mj-ea"/>
            </a:endParaRPr>
          </a:p>
        </p:txBody>
      </p:sp>
      <p:pic>
        <p:nvPicPr>
          <p:cNvPr id="6" name="图片 5"/>
          <p:cNvPicPr>
            <a:picLocks noChangeAspect="1"/>
          </p:cNvPicPr>
          <p:nvPr/>
        </p:nvPicPr>
        <p:blipFill>
          <a:blip r:embed="rId3"/>
          <a:stretch>
            <a:fillRect/>
          </a:stretch>
        </p:blipFill>
        <p:spPr>
          <a:xfrm>
            <a:off x="769931" y="1493785"/>
            <a:ext cx="5504926" cy="1420626"/>
          </a:xfrm>
          <a:prstGeom prst="rect">
            <a:avLst/>
          </a:prstGeom>
        </p:spPr>
      </p:pic>
      <p:pic>
        <p:nvPicPr>
          <p:cNvPr id="9" name="图片 8"/>
          <p:cNvPicPr>
            <a:picLocks noChangeAspect="1"/>
          </p:cNvPicPr>
          <p:nvPr/>
        </p:nvPicPr>
        <p:blipFill>
          <a:blip r:embed="rId4"/>
          <a:stretch>
            <a:fillRect/>
          </a:stretch>
        </p:blipFill>
        <p:spPr>
          <a:xfrm>
            <a:off x="6935615" y="1493785"/>
            <a:ext cx="4065930" cy="1420626"/>
          </a:xfrm>
          <a:prstGeom prst="rect">
            <a:avLst/>
          </a:prstGeom>
        </p:spPr>
      </p:pic>
      <p:sp>
        <p:nvSpPr>
          <p:cNvPr id="3" name="右箭头 2"/>
          <p:cNvSpPr/>
          <p:nvPr/>
        </p:nvSpPr>
        <p:spPr bwMode="auto">
          <a:xfrm>
            <a:off x="6342363" y="2134808"/>
            <a:ext cx="458237" cy="225025"/>
          </a:xfrm>
          <a:prstGeom prst="right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CN" altLang="en-US" sz="1800" b="0" i="1" u="none" strike="noStrike" cap="none" normalizeH="0" baseline="0" smtClean="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2039103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1"/>
          </p:nvPr>
        </p:nvSpPr>
        <p:spPr/>
        <p:txBody>
          <a:bodyPr/>
          <a:lstStyle/>
          <a:p>
            <a:r>
              <a:rPr lang="en-US" altLang="zh-CN" dirty="0">
                <a:latin typeface="Times New Roman" panose="02020603050405020304" pitchFamily="18" charset="0"/>
                <a:cs typeface="Times New Roman" panose="02020603050405020304" pitchFamily="18" charset="0"/>
              </a:rPr>
              <a:t>Existing methods</a:t>
            </a: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12089" b="13205"/>
          <a:stretch/>
        </p:blipFill>
        <p:spPr>
          <a:xfrm>
            <a:off x="548646" y="2471472"/>
            <a:ext cx="1066761" cy="1527914"/>
          </a:xfrm>
          <a:prstGeom prst="rect">
            <a:avLst/>
          </a:prstGeom>
          <a:ln>
            <a:noFill/>
          </a:ln>
          <a:effectLst>
            <a:outerShdw blurRad="190500" algn="tl" rotWithShape="0">
              <a:srgbClr val="000000">
                <a:alpha val="70000"/>
              </a:srgbClr>
            </a:outerShdw>
          </a:effectLst>
          <a:scene3d>
            <a:camera prst="orthographicFront">
              <a:rot lat="2389040" lon="19109057" rev="49025"/>
            </a:camera>
            <a:lightRig rig="threePt" dir="t"/>
          </a:scene3d>
        </p:spPr>
      </p:pic>
      <p:sp>
        <p:nvSpPr>
          <p:cNvPr id="8" name="Cube 29"/>
          <p:cNvSpPr/>
          <p:nvPr/>
        </p:nvSpPr>
        <p:spPr>
          <a:xfrm>
            <a:off x="1820525" y="2535039"/>
            <a:ext cx="597177" cy="1244174"/>
          </a:xfrm>
          <a:prstGeom prst="cube">
            <a:avLst>
              <a:gd name="adj" fmla="val 5853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latin typeface="Avenir Next" charset="0"/>
              <a:ea typeface="Avenir Next" charset="0"/>
              <a:cs typeface="Avenir Next" charset="0"/>
            </a:endParaRPr>
          </a:p>
        </p:txBody>
      </p:sp>
      <p:sp>
        <p:nvSpPr>
          <p:cNvPr id="9" name="Cube 30"/>
          <p:cNvSpPr/>
          <p:nvPr/>
        </p:nvSpPr>
        <p:spPr>
          <a:xfrm>
            <a:off x="2236866" y="2535039"/>
            <a:ext cx="597177" cy="1244174"/>
          </a:xfrm>
          <a:prstGeom prst="cube">
            <a:avLst>
              <a:gd name="adj" fmla="val 5853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latin typeface="Avenir Next" charset="0"/>
              <a:ea typeface="Avenir Next" charset="0"/>
              <a:cs typeface="Avenir Next" charset="0"/>
            </a:endParaRPr>
          </a:p>
        </p:txBody>
      </p:sp>
      <p:sp>
        <p:nvSpPr>
          <p:cNvPr id="10" name="Cube 31"/>
          <p:cNvSpPr/>
          <p:nvPr/>
        </p:nvSpPr>
        <p:spPr>
          <a:xfrm>
            <a:off x="2653207" y="2535039"/>
            <a:ext cx="586834" cy="1244174"/>
          </a:xfrm>
          <a:prstGeom prst="cube">
            <a:avLst>
              <a:gd name="adj" fmla="val 5853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latin typeface="Avenir Next" charset="0"/>
              <a:ea typeface="Avenir Next" charset="0"/>
              <a:cs typeface="Avenir Next" charset="0"/>
            </a:endParaRPr>
          </a:p>
        </p:txBody>
      </p:sp>
      <p:sp>
        <p:nvSpPr>
          <p:cNvPr id="11" name="Cube 31"/>
          <p:cNvSpPr/>
          <p:nvPr/>
        </p:nvSpPr>
        <p:spPr>
          <a:xfrm>
            <a:off x="3059205" y="2535039"/>
            <a:ext cx="574646" cy="1244174"/>
          </a:xfrm>
          <a:prstGeom prst="cube">
            <a:avLst>
              <a:gd name="adj" fmla="val 5853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latin typeface="Avenir Next" charset="0"/>
              <a:ea typeface="Avenir Next" charset="0"/>
              <a:cs typeface="Avenir Next" charset="0"/>
            </a:endParaRPr>
          </a:p>
        </p:txBody>
      </p:sp>
      <p:sp>
        <p:nvSpPr>
          <p:cNvPr id="12" name="Cube 31"/>
          <p:cNvSpPr/>
          <p:nvPr/>
        </p:nvSpPr>
        <p:spPr>
          <a:xfrm>
            <a:off x="3453015" y="2542877"/>
            <a:ext cx="586833" cy="1244174"/>
          </a:xfrm>
          <a:prstGeom prst="cube">
            <a:avLst>
              <a:gd name="adj" fmla="val 5853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latin typeface="Avenir Next" charset="0"/>
              <a:ea typeface="Avenir Next" charset="0"/>
              <a:cs typeface="Avenir Next" charset="0"/>
            </a:endParaRPr>
          </a:p>
        </p:txBody>
      </p:sp>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t="12816" b="13166"/>
          <a:stretch/>
        </p:blipFill>
        <p:spPr>
          <a:xfrm>
            <a:off x="4176085" y="2436997"/>
            <a:ext cx="1089713" cy="1529212"/>
          </a:xfrm>
          <a:prstGeom prst="rect">
            <a:avLst/>
          </a:prstGeom>
          <a:ln>
            <a:noFill/>
          </a:ln>
          <a:effectLst>
            <a:outerShdw blurRad="190500" algn="tl" rotWithShape="0">
              <a:srgbClr val="000000">
                <a:alpha val="70000"/>
              </a:srgbClr>
            </a:outerShdw>
          </a:effectLst>
          <a:scene3d>
            <a:camera prst="orthographicFront">
              <a:rot lat="2389040" lon="19109057" rev="49025"/>
            </a:camera>
            <a:lightRig rig="threePt" dir="t"/>
          </a:scene3d>
        </p:spPr>
      </p:pic>
      <p:cxnSp>
        <p:nvCxnSpPr>
          <p:cNvPr id="14" name="直接箭头连接符 13"/>
          <p:cNvCxnSpPr/>
          <p:nvPr/>
        </p:nvCxnSpPr>
        <p:spPr>
          <a:xfrm>
            <a:off x="3935760" y="3149626"/>
            <a:ext cx="2667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1505490" y="3112072"/>
            <a:ext cx="2667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74093" y="1580770"/>
            <a:ext cx="2529493" cy="461665"/>
          </a:xfrm>
          <a:prstGeom prst="rect">
            <a:avLst/>
          </a:prstGeom>
          <a:noFill/>
        </p:spPr>
        <p:txBody>
          <a:bodyPr wrap="square" rtlCol="0">
            <a:spAutoFit/>
          </a:bodyPr>
          <a:lstStyle/>
          <a:p>
            <a:r>
              <a:rPr lang="en-US" altLang="zh-CN" sz="2400" b="1" i="0" dirty="0" smtClean="0">
                <a:latin typeface="Times New Roman" panose="02020603050405020304" pitchFamily="18" charset="0"/>
                <a:cs typeface="Times New Roman" panose="02020603050405020304" pitchFamily="18" charset="0"/>
              </a:rPr>
              <a:t>Regression Model</a:t>
            </a:r>
            <a:endParaRPr lang="zh-CN" altLang="en-US" sz="2400" b="1" i="0" dirty="0">
              <a:latin typeface="Times New Roman" panose="02020603050405020304" pitchFamily="18" charset="0"/>
              <a:cs typeface="Times New Roman" panose="02020603050405020304" pitchFamily="18" charset="0"/>
            </a:endParaRPr>
          </a:p>
        </p:txBody>
      </p:sp>
      <p:sp>
        <p:nvSpPr>
          <p:cNvPr id="17" name="Cube 31"/>
          <p:cNvSpPr/>
          <p:nvPr/>
        </p:nvSpPr>
        <p:spPr>
          <a:xfrm>
            <a:off x="7643827" y="2221488"/>
            <a:ext cx="566451" cy="1125125"/>
          </a:xfrm>
          <a:prstGeom prst="cube">
            <a:avLst>
              <a:gd name="adj" fmla="val 5853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latin typeface="Avenir Next" charset="0"/>
              <a:ea typeface="Avenir Next" charset="0"/>
              <a:cs typeface="Avenir Next" charset="0"/>
            </a:endParaRPr>
          </a:p>
        </p:txBody>
      </p:sp>
      <p:sp>
        <p:nvSpPr>
          <p:cNvPr id="18" name="Cube 31"/>
          <p:cNvSpPr/>
          <p:nvPr/>
        </p:nvSpPr>
        <p:spPr>
          <a:xfrm>
            <a:off x="8070230" y="2221488"/>
            <a:ext cx="549549" cy="1125125"/>
          </a:xfrm>
          <a:prstGeom prst="cube">
            <a:avLst>
              <a:gd name="adj" fmla="val 5853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latin typeface="Avenir Next" charset="0"/>
              <a:ea typeface="Avenir Next" charset="0"/>
              <a:cs typeface="Avenir Next" charset="0"/>
            </a:endParaRPr>
          </a:p>
        </p:txBody>
      </p:sp>
      <p:sp>
        <p:nvSpPr>
          <p:cNvPr id="19" name="Cube 31"/>
          <p:cNvSpPr/>
          <p:nvPr/>
        </p:nvSpPr>
        <p:spPr>
          <a:xfrm>
            <a:off x="8479731" y="2221488"/>
            <a:ext cx="541594" cy="1125125"/>
          </a:xfrm>
          <a:prstGeom prst="cube">
            <a:avLst>
              <a:gd name="adj" fmla="val 5853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latin typeface="Avenir Next" charset="0"/>
              <a:ea typeface="Avenir Next" charset="0"/>
              <a:cs typeface="Avenir Next" charset="0"/>
            </a:endParaRPr>
          </a:p>
        </p:txBody>
      </p:sp>
      <p:grpSp>
        <p:nvGrpSpPr>
          <p:cNvPr id="20" name="组合 19"/>
          <p:cNvGrpSpPr/>
          <p:nvPr/>
        </p:nvGrpSpPr>
        <p:grpSpPr>
          <a:xfrm>
            <a:off x="9498750" y="2402463"/>
            <a:ext cx="647700" cy="582744"/>
            <a:chOff x="9115425" y="2390775"/>
            <a:chExt cx="790575" cy="723900"/>
          </a:xfrm>
        </p:grpSpPr>
        <p:cxnSp>
          <p:nvCxnSpPr>
            <p:cNvPr id="21" name="直接箭头连接符 20"/>
            <p:cNvCxnSpPr/>
            <p:nvPr/>
          </p:nvCxnSpPr>
          <p:spPr>
            <a:xfrm flipH="1">
              <a:off x="9220200" y="26860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9324975" y="277177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a:off x="9429750" y="28765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9410700"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9515475" y="256222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9620250" y="26670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9115425" y="2390775"/>
              <a:ext cx="790575" cy="723900"/>
            </a:xfrm>
            <a:prstGeom prst="rect">
              <a:avLst/>
            </a:prstGeom>
            <a:noFill/>
            <a:ln w="19050">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28" name="直接箭头连接符 27"/>
            <p:cNvCxnSpPr/>
            <p:nvPr/>
          </p:nvCxnSpPr>
          <p:spPr>
            <a:xfrm flipH="1">
              <a:off x="9648825" y="28384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9210675"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0" name="直接箭头连接符 29"/>
          <p:cNvCxnSpPr/>
          <p:nvPr/>
        </p:nvCxnSpPr>
        <p:spPr>
          <a:xfrm>
            <a:off x="9069660" y="2678499"/>
            <a:ext cx="2667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t="12089" b="13205"/>
          <a:stretch/>
        </p:blipFill>
        <p:spPr>
          <a:xfrm>
            <a:off x="6096000" y="3276614"/>
            <a:ext cx="1182092" cy="885947"/>
          </a:xfrm>
          <a:prstGeom prst="rect">
            <a:avLst/>
          </a:prstGeom>
          <a:ln>
            <a:noFill/>
          </a:ln>
          <a:effectLst>
            <a:outerShdw blurRad="190500" algn="tl" rotWithShape="0">
              <a:srgbClr val="000000">
                <a:alpha val="70000"/>
              </a:srgbClr>
            </a:outerShdw>
          </a:effectLst>
        </p:spPr>
      </p:pic>
      <p:pic>
        <p:nvPicPr>
          <p:cNvPr id="32" name="图片 31"/>
          <p:cNvPicPr>
            <a:picLocks noChangeAspect="1"/>
          </p:cNvPicPr>
          <p:nvPr/>
        </p:nvPicPr>
        <p:blipFill rotWithShape="1">
          <a:blip r:embed="rId4">
            <a:extLst>
              <a:ext uri="{28A0092B-C50C-407E-A947-70E740481C1C}">
                <a14:useLocalDpi xmlns:a14="http://schemas.microsoft.com/office/drawing/2010/main" val="0"/>
              </a:ext>
            </a:extLst>
          </a:blip>
          <a:srcRect t="12816" b="13166"/>
          <a:stretch/>
        </p:blipFill>
        <p:spPr>
          <a:xfrm>
            <a:off x="10371475" y="3276613"/>
            <a:ext cx="1187213" cy="889785"/>
          </a:xfrm>
          <a:prstGeom prst="rect">
            <a:avLst/>
          </a:prstGeom>
          <a:ln>
            <a:noFill/>
          </a:ln>
          <a:effectLst>
            <a:outerShdw blurRad="190500" algn="tl" rotWithShape="0">
              <a:srgbClr val="000000">
                <a:alpha val="70000"/>
              </a:srgbClr>
            </a:outerShdw>
          </a:effectLst>
        </p:spPr>
      </p:pic>
      <p:cxnSp>
        <p:nvCxnSpPr>
          <p:cNvPr id="33" name="直接箭头连接符 32"/>
          <p:cNvCxnSpPr/>
          <p:nvPr/>
        </p:nvCxnSpPr>
        <p:spPr>
          <a:xfrm>
            <a:off x="7560501" y="3665939"/>
            <a:ext cx="25622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9873323" y="3097351"/>
            <a:ext cx="3097" cy="4504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V="1">
            <a:off x="6820025" y="2731937"/>
            <a:ext cx="800392" cy="5151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964167" y="1580769"/>
            <a:ext cx="3372193" cy="461665"/>
          </a:xfrm>
          <a:prstGeom prst="rect">
            <a:avLst/>
          </a:prstGeom>
          <a:noFill/>
        </p:spPr>
        <p:txBody>
          <a:bodyPr wrap="square" rtlCol="0">
            <a:spAutoFit/>
          </a:bodyPr>
          <a:lstStyle/>
          <a:p>
            <a:r>
              <a:rPr lang="en-US" altLang="zh-CN" sz="2400" b="1" i="0" dirty="0" smtClean="0">
                <a:cs typeface="Times New Roman" panose="02020603050405020304" pitchFamily="18" charset="0"/>
              </a:rPr>
              <a:t>Transformation </a:t>
            </a:r>
            <a:r>
              <a:rPr lang="en-US" altLang="zh-CN" sz="2400" b="1" i="0" dirty="0">
                <a:cs typeface="Times New Roman" panose="02020603050405020304" pitchFamily="18" charset="0"/>
              </a:rPr>
              <a:t>Model</a:t>
            </a:r>
            <a:endParaRPr lang="zh-CN" altLang="en-US" sz="2400" b="1" i="0" dirty="0">
              <a:cs typeface="Times New Roman" panose="02020603050405020304" pitchFamily="18" charset="0"/>
            </a:endParaRPr>
          </a:p>
        </p:txBody>
      </p:sp>
      <p:sp>
        <p:nvSpPr>
          <p:cNvPr id="37" name="文本框 36"/>
          <p:cNvSpPr txBox="1"/>
          <p:nvPr/>
        </p:nvSpPr>
        <p:spPr>
          <a:xfrm>
            <a:off x="1178630" y="4452930"/>
            <a:ext cx="3297190" cy="400110"/>
          </a:xfrm>
          <a:prstGeom prst="rect">
            <a:avLst/>
          </a:prstGeom>
          <a:noFill/>
        </p:spPr>
        <p:txBody>
          <a:bodyPr wrap="square" rtlCol="0">
            <a:spAutoFit/>
          </a:bodyPr>
          <a:lstStyle/>
          <a:p>
            <a:r>
              <a:rPr lang="en-US" altLang="zh-CN" sz="2000" i="0" dirty="0" smtClean="0">
                <a:solidFill>
                  <a:srgbClr val="FF0000"/>
                </a:solidFill>
                <a:latin typeface="Times New Roman" panose="02020603050405020304" pitchFamily="18" charset="0"/>
                <a:cs typeface="Times New Roman" panose="02020603050405020304" pitchFamily="18" charset="0"/>
              </a:rPr>
              <a:t>Parameters fixed after training</a:t>
            </a:r>
            <a:endParaRPr lang="zh-CN" altLang="en-US" sz="2000" i="0" dirty="0">
              <a:solidFill>
                <a:srgbClr val="FF0000"/>
              </a:solidFill>
              <a:latin typeface="Times New Roman" panose="02020603050405020304" pitchFamily="18" charset="0"/>
              <a:cs typeface="Times New Roman" panose="02020603050405020304" pitchFamily="18" charset="0"/>
            </a:endParaRPr>
          </a:p>
        </p:txBody>
      </p:sp>
      <p:sp>
        <p:nvSpPr>
          <p:cNvPr id="38" name="文本框 37"/>
          <p:cNvSpPr txBox="1"/>
          <p:nvPr/>
        </p:nvSpPr>
        <p:spPr>
          <a:xfrm>
            <a:off x="6231459" y="4485013"/>
            <a:ext cx="4905101" cy="707886"/>
          </a:xfrm>
          <a:prstGeom prst="rect">
            <a:avLst/>
          </a:prstGeom>
          <a:noFill/>
        </p:spPr>
        <p:txBody>
          <a:bodyPr wrap="square" rtlCol="0">
            <a:spAutoFit/>
          </a:bodyPr>
          <a:lstStyle/>
          <a:p>
            <a:pPr algn="ctr"/>
            <a:r>
              <a:rPr lang="en-US" altLang="zh-CN" sz="2000" i="0" dirty="0">
                <a:solidFill>
                  <a:srgbClr val="FF0000"/>
                </a:solidFill>
                <a:cs typeface="Times New Roman" panose="02020603050405020304" pitchFamily="18" charset="0"/>
              </a:rPr>
              <a:t>Global motion transformation </a:t>
            </a:r>
            <a:r>
              <a:rPr lang="en-US" altLang="zh-CN" sz="2000" i="0" dirty="0" smtClean="0">
                <a:solidFill>
                  <a:srgbClr val="FF0000"/>
                </a:solidFill>
                <a:cs typeface="Times New Roman" panose="02020603050405020304" pitchFamily="18" charset="0"/>
              </a:rPr>
              <a:t>are </a:t>
            </a:r>
            <a:r>
              <a:rPr lang="en-US" altLang="zh-CN" sz="2000" i="0" dirty="0">
                <a:solidFill>
                  <a:srgbClr val="FF0000"/>
                </a:solidFill>
                <a:cs typeface="Times New Roman" panose="02020603050405020304" pitchFamily="18" charset="0"/>
              </a:rPr>
              <a:t>not suitable for all objects</a:t>
            </a:r>
            <a:endParaRPr lang="zh-CN" altLang="en-US" sz="2000" i="0" dirty="0">
              <a:solidFill>
                <a:srgbClr val="FF0000"/>
              </a:solidFill>
              <a:cs typeface="Times New Roman" panose="02020603050405020304" pitchFamily="18" charset="0"/>
            </a:endParaRPr>
          </a:p>
        </p:txBody>
      </p:sp>
      <p:cxnSp>
        <p:nvCxnSpPr>
          <p:cNvPr id="39" name="Straight Connector 43"/>
          <p:cNvCxnSpPr/>
          <p:nvPr/>
        </p:nvCxnSpPr>
        <p:spPr>
          <a:xfrm>
            <a:off x="5600945" y="1493785"/>
            <a:ext cx="444" cy="425696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标题 3"/>
          <p:cNvSpPr>
            <a:spLocks noGrp="1"/>
          </p:cNvSpPr>
          <p:nvPr>
            <p:ph type="title"/>
          </p:nvPr>
        </p:nvSpPr>
        <p:spPr/>
        <p:txBody>
          <a:bodyPr/>
          <a:lstStyle/>
          <a:p>
            <a:r>
              <a:rPr lang="en-US" altLang="zh-CN" dirty="0" smtClean="0"/>
              <a:t/>
            </a:r>
            <a:br>
              <a:rPr lang="en-US" altLang="zh-CN" dirty="0" smtClean="0"/>
            </a:br>
            <a:r>
              <a:rPr lang="en-US" altLang="zh-CN" dirty="0" smtClean="0"/>
              <a:t/>
            </a:r>
            <a:br>
              <a:rPr lang="en-US" altLang="zh-CN" dirty="0" smtClean="0"/>
            </a:br>
            <a:r>
              <a:rPr lang="en-US" altLang="zh-CN" sz="2400" dirty="0" smtClean="0">
                <a:solidFill>
                  <a:srgbClr val="0033CC"/>
                </a:solidFill>
                <a:cs typeface="+mn-cs"/>
              </a:rPr>
              <a:t>Introduction</a:t>
            </a:r>
            <a:r>
              <a:rPr lang="en-US" altLang="zh-CN" sz="2400" dirty="0">
                <a:solidFill>
                  <a:srgbClr val="0033CC"/>
                </a:solidFill>
                <a:cs typeface="+mn-cs"/>
              </a:rPr>
              <a:t/>
            </a:r>
            <a:br>
              <a:rPr lang="en-US" altLang="zh-CN" sz="2400" dirty="0">
                <a:solidFill>
                  <a:srgbClr val="0033CC"/>
                </a:solidFill>
                <a:cs typeface="+mn-cs"/>
              </a:rPr>
            </a:br>
            <a:endParaRPr lang="en-US" sz="3200" dirty="0">
              <a:solidFill>
                <a:srgbClr val="0033CC"/>
              </a:solidFill>
              <a:cs typeface="+mn-cs"/>
            </a:endParaRPr>
          </a:p>
        </p:txBody>
      </p:sp>
    </p:spTree>
    <p:extLst>
      <p:ext uri="{BB962C8B-B14F-4D97-AF65-F5344CB8AC3E}">
        <p14:creationId xmlns:p14="http://schemas.microsoft.com/office/powerpoint/2010/main" val="927076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25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nodeType="afterEffect">
                                  <p:stCondLst>
                                    <p:cond delay="25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25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250"/>
                                  </p:stCondLst>
                                  <p:childTnLst>
                                    <p:set>
                                      <p:cBhvr>
                                        <p:cTn id="45" dur="1" fill="hold">
                                          <p:stCondLst>
                                            <p:cond delay="0"/>
                                          </p:stCondLst>
                                        </p:cTn>
                                        <p:tgtEl>
                                          <p:spTgt spid="17"/>
                                        </p:tgtEl>
                                        <p:attrNameLst>
                                          <p:attrName>style.visibility</p:attrName>
                                        </p:attrNameLst>
                                      </p:cBhvr>
                                      <p:to>
                                        <p:strVal val="visible"/>
                                      </p:to>
                                    </p:set>
                                  </p:childTnLst>
                                </p:cTn>
                              </p:par>
                            </p:childTnLst>
                          </p:cTn>
                        </p:par>
                        <p:par>
                          <p:cTn id="46" fill="hold">
                            <p:stCondLst>
                              <p:cond delay="250"/>
                            </p:stCondLst>
                            <p:childTnLst>
                              <p:par>
                                <p:cTn id="47" presetID="1" presetClass="entr" presetSubtype="0" fill="hold" grpId="0" nodeType="afterEffect">
                                  <p:stCondLst>
                                    <p:cond delay="250"/>
                                  </p:stCondLst>
                                  <p:childTnLst>
                                    <p:set>
                                      <p:cBhvr>
                                        <p:cTn id="48" dur="1" fill="hold">
                                          <p:stCondLst>
                                            <p:cond delay="0"/>
                                          </p:stCondLst>
                                        </p:cTn>
                                        <p:tgtEl>
                                          <p:spTgt spid="18"/>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grpId="0" nodeType="afterEffect">
                                  <p:stCondLst>
                                    <p:cond delay="250"/>
                                  </p:stCondLst>
                                  <p:childTnLst>
                                    <p:set>
                                      <p:cBhvr>
                                        <p:cTn id="51" dur="1" fill="hold">
                                          <p:stCondLst>
                                            <p:cond delay="0"/>
                                          </p:stCondLst>
                                        </p:cTn>
                                        <p:tgtEl>
                                          <p:spTgt spid="19"/>
                                        </p:tgtEl>
                                        <p:attrNameLst>
                                          <p:attrName>style.visibility</p:attrName>
                                        </p:attrNameLst>
                                      </p:cBhvr>
                                      <p:to>
                                        <p:strVal val="visible"/>
                                      </p:to>
                                    </p:set>
                                  </p:childTnLst>
                                </p:cTn>
                              </p:par>
                            </p:childTnLst>
                          </p:cTn>
                        </p:par>
                        <p:par>
                          <p:cTn id="52" fill="hold">
                            <p:stCondLst>
                              <p:cond delay="750"/>
                            </p:stCondLst>
                            <p:childTnLst>
                              <p:par>
                                <p:cTn id="53" presetID="1" presetClass="entr" presetSubtype="0" fill="hold" nodeType="afterEffect">
                                  <p:stCondLst>
                                    <p:cond delay="250"/>
                                  </p:stCondLst>
                                  <p:childTnLst>
                                    <p:set>
                                      <p:cBhvr>
                                        <p:cTn id="54" dur="1" fill="hold">
                                          <p:stCondLst>
                                            <p:cond delay="0"/>
                                          </p:stCondLst>
                                        </p:cTn>
                                        <p:tgtEl>
                                          <p:spTgt spid="30"/>
                                        </p:tgtEl>
                                        <p:attrNameLst>
                                          <p:attrName>style.visibility</p:attrName>
                                        </p:attrNameLst>
                                      </p:cBhvr>
                                      <p:to>
                                        <p:strVal val="visible"/>
                                      </p:to>
                                    </p:set>
                                  </p:childTnLst>
                                </p:cTn>
                              </p:par>
                            </p:childTnLst>
                          </p:cTn>
                        </p:par>
                        <p:par>
                          <p:cTn id="55" fill="hold">
                            <p:stCondLst>
                              <p:cond delay="1000"/>
                            </p:stCondLst>
                            <p:childTnLst>
                              <p:par>
                                <p:cTn id="56" presetID="1" presetClass="entr" presetSubtype="0" fill="hold" nodeType="afterEffect">
                                  <p:stCondLst>
                                    <p:cond delay="250"/>
                                  </p:stCondLst>
                                  <p:childTnLst>
                                    <p:set>
                                      <p:cBhvr>
                                        <p:cTn id="57" dur="1" fill="hold">
                                          <p:stCondLst>
                                            <p:cond delay="0"/>
                                          </p:stCondLst>
                                        </p:cTn>
                                        <p:tgtEl>
                                          <p:spTgt spid="2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nodeType="afterEffect">
                                  <p:stCondLst>
                                    <p:cond delay="50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7" grpId="0" animBg="1"/>
      <p:bldP spid="18" grpId="0" animBg="1"/>
      <p:bldP spid="19"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1"/>
          </p:nvPr>
        </p:nvSpPr>
        <p:spPr/>
        <p:txBody>
          <a:bodyPr/>
          <a:lstStyle/>
          <a:p>
            <a:r>
              <a:rPr lang="en-US" altLang="zh-CN" dirty="0" smtClean="0">
                <a:latin typeface="Times New Roman" panose="02020603050405020304" pitchFamily="18" charset="0"/>
                <a:cs typeface="Times New Roman" panose="02020603050405020304" pitchFamily="18" charset="0"/>
              </a:rPr>
              <a:t>Our Motivation</a:t>
            </a:r>
            <a:endParaRPr lang="en-US"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326" y="1988840"/>
            <a:ext cx="2268239" cy="1701179"/>
          </a:xfrm>
          <a:prstGeom prst="rect">
            <a:avLst/>
          </a:prstGeom>
          <a:ln w="19050">
            <a:solidFill>
              <a:schemeClr val="tx1"/>
            </a:solidFill>
          </a:ln>
        </p:spPr>
      </p:pic>
      <p:sp>
        <p:nvSpPr>
          <p:cNvPr id="8" name="矩形 7"/>
          <p:cNvSpPr/>
          <p:nvPr/>
        </p:nvSpPr>
        <p:spPr>
          <a:xfrm>
            <a:off x="353301" y="1133745"/>
            <a:ext cx="11458334" cy="461665"/>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Different </a:t>
            </a:r>
            <a:r>
              <a:rPr lang="en-US" altLang="zh-CN" sz="2400" i="0" dirty="0">
                <a:latin typeface="Times New Roman" panose="02020603050405020304" pitchFamily="18" charset="0"/>
                <a:ea typeface="+mn-ea"/>
                <a:cs typeface="Times New Roman" panose="02020603050405020304" pitchFamily="18" charset="0"/>
              </a:rPr>
              <a:t>objects in the same scene often move and deform in different </a:t>
            </a:r>
            <a:r>
              <a:rPr lang="en-US" altLang="zh-CN" sz="2400" i="0" dirty="0" smtClean="0">
                <a:latin typeface="Times New Roman" panose="02020603050405020304" pitchFamily="18" charset="0"/>
                <a:ea typeface="+mn-ea"/>
                <a:cs typeface="Times New Roman" panose="02020603050405020304" pitchFamily="18" charset="0"/>
              </a:rPr>
              <a:t>ways.</a:t>
            </a:r>
            <a:endParaRPr lang="zh-CN" altLang="en-US" sz="2400" i="0" dirty="0">
              <a:latin typeface="Times New Roman" panose="02020603050405020304" pitchFamily="18" charset="0"/>
              <a:ea typeface="+mn-ea"/>
              <a:cs typeface="Times New Roman" panose="02020603050405020304" pitchFamily="18" charset="0"/>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563" y="2708893"/>
            <a:ext cx="1406603" cy="1054952"/>
          </a:xfrm>
          <a:prstGeom prst="rect">
            <a:avLst/>
          </a:prstGeom>
          <a:ln w="19050">
            <a:solidFill>
              <a:schemeClr val="tx1"/>
            </a:solidFill>
          </a:ln>
        </p:spPr>
      </p:pic>
      <p:graphicFrame>
        <p:nvGraphicFramePr>
          <p:cNvPr id="10" name="Table 25"/>
          <p:cNvGraphicFramePr>
            <a:graphicFrameLocks noGrp="1"/>
          </p:cNvGraphicFramePr>
          <p:nvPr>
            <p:extLst>
              <p:ext uri="{D42A27DB-BD31-4B8C-83A1-F6EECF244321}">
                <p14:modId xmlns:p14="http://schemas.microsoft.com/office/powerpoint/2010/main" val="4154219134"/>
              </p:ext>
            </p:extLst>
          </p:nvPr>
        </p:nvGraphicFramePr>
        <p:xfrm>
          <a:off x="3056421" y="3679294"/>
          <a:ext cx="695190" cy="710292"/>
        </p:xfrm>
        <a:graphic>
          <a:graphicData uri="http://schemas.openxmlformats.org/drawingml/2006/table">
            <a:tbl>
              <a:tblPr firstRow="1" bandRow="1">
                <a:tableStyleId>{5940675A-B579-460E-94D1-54222C63F5DA}</a:tableStyleId>
              </a:tblPr>
              <a:tblGrid>
                <a:gridCol w="231730">
                  <a:extLst>
                    <a:ext uri="{9D8B030D-6E8A-4147-A177-3AD203B41FA5}">
                      <a16:colId xmlns:a16="http://schemas.microsoft.com/office/drawing/2014/main" val="3522908469"/>
                    </a:ext>
                  </a:extLst>
                </a:gridCol>
                <a:gridCol w="231730">
                  <a:extLst>
                    <a:ext uri="{9D8B030D-6E8A-4147-A177-3AD203B41FA5}">
                      <a16:colId xmlns:a16="http://schemas.microsoft.com/office/drawing/2014/main" val="1179803239"/>
                    </a:ext>
                  </a:extLst>
                </a:gridCol>
                <a:gridCol w="231730">
                  <a:extLst>
                    <a:ext uri="{9D8B030D-6E8A-4147-A177-3AD203B41FA5}">
                      <a16:colId xmlns:a16="http://schemas.microsoft.com/office/drawing/2014/main" val="3521817329"/>
                    </a:ext>
                  </a:extLst>
                </a:gridCol>
              </a:tblGrid>
              <a:tr h="218904">
                <a:tc>
                  <a:txBody>
                    <a:bodyPr/>
                    <a:lstStyle/>
                    <a:p>
                      <a:pPr algn="ctr"/>
                      <a:r>
                        <a:rPr lang="en-US" sz="900" dirty="0" smtClean="0"/>
                        <a:t>0</a:t>
                      </a:r>
                      <a:endParaRPr lang="en-US" sz="900" dirty="0"/>
                    </a:p>
                  </a:txBody>
                  <a:tcPr marL="99602" marR="99602" marT="49802" marB="49802" anchor="ctr">
                    <a:solidFill>
                      <a:schemeClr val="accent1">
                        <a:lumMod val="20000"/>
                        <a:lumOff val="80000"/>
                      </a:schemeClr>
                    </a:solidFill>
                  </a:tcPr>
                </a:tc>
                <a:tc>
                  <a:txBody>
                    <a:bodyPr/>
                    <a:lstStyle/>
                    <a:p>
                      <a:pPr algn="ctr"/>
                      <a:r>
                        <a:rPr lang="en-US" sz="900" dirty="0" smtClean="0"/>
                        <a:t>0</a:t>
                      </a:r>
                      <a:endParaRPr lang="en-US" sz="900" dirty="0"/>
                    </a:p>
                  </a:txBody>
                  <a:tcPr marL="99602" marR="99602" marT="49802" marB="49802" anchor="ctr">
                    <a:solidFill>
                      <a:schemeClr val="accent1">
                        <a:lumMod val="20000"/>
                        <a:lumOff val="80000"/>
                      </a:schemeClr>
                    </a:solidFill>
                  </a:tcPr>
                </a:tc>
                <a:tc>
                  <a:txBody>
                    <a:bodyPr/>
                    <a:lstStyle/>
                    <a:p>
                      <a:pPr algn="ctr"/>
                      <a:r>
                        <a:rPr lang="en-US" sz="900" dirty="0" smtClean="0"/>
                        <a:t>0</a:t>
                      </a:r>
                      <a:endParaRPr lang="en-US" sz="900" dirty="0"/>
                    </a:p>
                  </a:txBody>
                  <a:tcPr marL="99602" marR="99602" marT="49802" marB="49802" anchor="ctr">
                    <a:solidFill>
                      <a:schemeClr val="accent1">
                        <a:lumMod val="20000"/>
                        <a:lumOff val="80000"/>
                      </a:schemeClr>
                    </a:solidFill>
                  </a:tcPr>
                </a:tc>
                <a:extLst>
                  <a:ext uri="{0D108BD9-81ED-4DB2-BD59-A6C34878D82A}">
                    <a16:rowId xmlns:a16="http://schemas.microsoft.com/office/drawing/2014/main" val="2949246932"/>
                  </a:ext>
                </a:extLst>
              </a:tr>
              <a:tr h="218904">
                <a:tc>
                  <a:txBody>
                    <a:bodyPr/>
                    <a:lstStyle/>
                    <a:p>
                      <a:pPr algn="ctr"/>
                      <a:r>
                        <a:rPr lang="en-US" sz="900" dirty="0" smtClean="0"/>
                        <a:t>0</a:t>
                      </a:r>
                      <a:endParaRPr lang="en-US" sz="900" dirty="0"/>
                    </a:p>
                  </a:txBody>
                  <a:tcPr marL="99602" marR="99602" marT="49802" marB="49802" anchor="ctr">
                    <a:solidFill>
                      <a:schemeClr val="accent1">
                        <a:lumMod val="20000"/>
                        <a:lumOff val="80000"/>
                      </a:schemeClr>
                    </a:solidFill>
                  </a:tcPr>
                </a:tc>
                <a:tc>
                  <a:txBody>
                    <a:bodyPr/>
                    <a:lstStyle/>
                    <a:p>
                      <a:pPr algn="ctr"/>
                      <a:r>
                        <a:rPr lang="en-US" sz="900" dirty="0" smtClean="0"/>
                        <a:t>0</a:t>
                      </a:r>
                      <a:endParaRPr lang="en-US" sz="900" dirty="0"/>
                    </a:p>
                  </a:txBody>
                  <a:tcPr marL="99602" marR="99602" marT="49802" marB="49802" anchor="ctr">
                    <a:solidFill>
                      <a:schemeClr val="accent1">
                        <a:lumMod val="20000"/>
                        <a:lumOff val="80000"/>
                      </a:schemeClr>
                    </a:solidFill>
                  </a:tcPr>
                </a:tc>
                <a:tc>
                  <a:txBody>
                    <a:bodyPr/>
                    <a:lstStyle/>
                    <a:p>
                      <a:pPr algn="ctr"/>
                      <a:r>
                        <a:rPr lang="en-US" sz="900" dirty="0" smtClean="0"/>
                        <a:t>1</a:t>
                      </a:r>
                      <a:endParaRPr lang="en-US" sz="900" dirty="0"/>
                    </a:p>
                  </a:txBody>
                  <a:tcPr marL="99602" marR="99602" marT="49802" marB="49802" anchor="ctr">
                    <a:solidFill>
                      <a:schemeClr val="accent1">
                        <a:lumMod val="75000"/>
                      </a:schemeClr>
                    </a:solidFill>
                  </a:tcPr>
                </a:tc>
                <a:extLst>
                  <a:ext uri="{0D108BD9-81ED-4DB2-BD59-A6C34878D82A}">
                    <a16:rowId xmlns:a16="http://schemas.microsoft.com/office/drawing/2014/main" val="3599677034"/>
                  </a:ext>
                </a:extLst>
              </a:tr>
              <a:tr h="218904">
                <a:tc>
                  <a:txBody>
                    <a:bodyPr/>
                    <a:lstStyle/>
                    <a:p>
                      <a:pPr algn="ctr"/>
                      <a:r>
                        <a:rPr lang="en-US" sz="900" dirty="0" smtClean="0"/>
                        <a:t>0</a:t>
                      </a:r>
                      <a:endParaRPr lang="en-US" sz="900" dirty="0"/>
                    </a:p>
                  </a:txBody>
                  <a:tcPr marL="99602" marR="99602" marT="49802" marB="49802" anchor="ctr">
                    <a:solidFill>
                      <a:schemeClr val="accent1">
                        <a:lumMod val="20000"/>
                        <a:lumOff val="80000"/>
                      </a:schemeClr>
                    </a:solidFill>
                  </a:tcPr>
                </a:tc>
                <a:tc>
                  <a:txBody>
                    <a:bodyPr/>
                    <a:lstStyle/>
                    <a:p>
                      <a:pPr algn="ctr"/>
                      <a:r>
                        <a:rPr lang="en-US" sz="900" dirty="0" smtClean="0"/>
                        <a:t>0</a:t>
                      </a:r>
                      <a:endParaRPr lang="en-US" sz="900" dirty="0"/>
                    </a:p>
                  </a:txBody>
                  <a:tcPr marL="99602" marR="99602" marT="49802" marB="49802" anchor="ctr">
                    <a:solidFill>
                      <a:schemeClr val="accent1">
                        <a:lumMod val="20000"/>
                        <a:lumOff val="80000"/>
                      </a:schemeClr>
                    </a:solidFill>
                  </a:tcPr>
                </a:tc>
                <a:tc>
                  <a:txBody>
                    <a:bodyPr/>
                    <a:lstStyle/>
                    <a:p>
                      <a:pPr algn="ctr"/>
                      <a:r>
                        <a:rPr lang="en-US" sz="900" dirty="0" smtClean="0"/>
                        <a:t>0</a:t>
                      </a:r>
                      <a:endParaRPr lang="en-US" sz="900" dirty="0"/>
                    </a:p>
                  </a:txBody>
                  <a:tcPr marL="99602" marR="99602" marT="49802" marB="49802" anchor="ctr">
                    <a:solidFill>
                      <a:schemeClr val="accent1">
                        <a:lumMod val="20000"/>
                        <a:lumOff val="80000"/>
                      </a:schemeClr>
                    </a:solidFill>
                  </a:tcPr>
                </a:tc>
                <a:extLst>
                  <a:ext uri="{0D108BD9-81ED-4DB2-BD59-A6C34878D82A}">
                    <a16:rowId xmlns:a16="http://schemas.microsoft.com/office/drawing/2014/main" val="3231293509"/>
                  </a:ext>
                </a:extLst>
              </a:tr>
            </a:tbl>
          </a:graphicData>
        </a:graphic>
      </p:graphicFrame>
      <p:graphicFrame>
        <p:nvGraphicFramePr>
          <p:cNvPr id="11" name="Table 25"/>
          <p:cNvGraphicFramePr>
            <a:graphicFrameLocks noGrp="1"/>
          </p:cNvGraphicFramePr>
          <p:nvPr>
            <p:extLst>
              <p:ext uri="{D42A27DB-BD31-4B8C-83A1-F6EECF244321}">
                <p14:modId xmlns:p14="http://schemas.microsoft.com/office/powerpoint/2010/main" val="1868845820"/>
              </p:ext>
            </p:extLst>
          </p:nvPr>
        </p:nvGraphicFramePr>
        <p:xfrm>
          <a:off x="3056421" y="2107971"/>
          <a:ext cx="695190" cy="710292"/>
        </p:xfrm>
        <a:graphic>
          <a:graphicData uri="http://schemas.openxmlformats.org/drawingml/2006/table">
            <a:tbl>
              <a:tblPr firstRow="1" bandRow="1">
                <a:tableStyleId>{5940675A-B579-460E-94D1-54222C63F5DA}</a:tableStyleId>
              </a:tblPr>
              <a:tblGrid>
                <a:gridCol w="231730">
                  <a:extLst>
                    <a:ext uri="{9D8B030D-6E8A-4147-A177-3AD203B41FA5}">
                      <a16:colId xmlns:a16="http://schemas.microsoft.com/office/drawing/2014/main" val="3522908469"/>
                    </a:ext>
                  </a:extLst>
                </a:gridCol>
                <a:gridCol w="231730">
                  <a:extLst>
                    <a:ext uri="{9D8B030D-6E8A-4147-A177-3AD203B41FA5}">
                      <a16:colId xmlns:a16="http://schemas.microsoft.com/office/drawing/2014/main" val="1179803239"/>
                    </a:ext>
                  </a:extLst>
                </a:gridCol>
                <a:gridCol w="231730">
                  <a:extLst>
                    <a:ext uri="{9D8B030D-6E8A-4147-A177-3AD203B41FA5}">
                      <a16:colId xmlns:a16="http://schemas.microsoft.com/office/drawing/2014/main" val="3521817329"/>
                    </a:ext>
                  </a:extLst>
                </a:gridCol>
              </a:tblGrid>
              <a:tr h="223742">
                <a:tc>
                  <a:txBody>
                    <a:bodyPr/>
                    <a:lstStyle/>
                    <a:p>
                      <a:pPr algn="ctr"/>
                      <a:r>
                        <a:rPr lang="en-US" sz="900" dirty="0" smtClean="0"/>
                        <a:t>0</a:t>
                      </a:r>
                      <a:endParaRPr lang="en-US" sz="900" dirty="0"/>
                    </a:p>
                  </a:txBody>
                  <a:tcPr marL="99602" marR="99602" marT="49802" marB="49802" anchor="ctr">
                    <a:solidFill>
                      <a:schemeClr val="accent1">
                        <a:lumMod val="20000"/>
                        <a:lumOff val="80000"/>
                      </a:schemeClr>
                    </a:solidFill>
                  </a:tcPr>
                </a:tc>
                <a:tc>
                  <a:txBody>
                    <a:bodyPr/>
                    <a:lstStyle/>
                    <a:p>
                      <a:pPr algn="ctr"/>
                      <a:r>
                        <a:rPr lang="en-US" sz="900" dirty="0" smtClean="0"/>
                        <a:t>0</a:t>
                      </a:r>
                      <a:endParaRPr lang="en-US" sz="900" dirty="0"/>
                    </a:p>
                  </a:txBody>
                  <a:tcPr marL="99602" marR="99602" marT="49802" marB="49802" anchor="ctr">
                    <a:solidFill>
                      <a:schemeClr val="accent1">
                        <a:lumMod val="20000"/>
                        <a:lumOff val="80000"/>
                      </a:schemeClr>
                    </a:solidFill>
                  </a:tcPr>
                </a:tc>
                <a:tc>
                  <a:txBody>
                    <a:bodyPr/>
                    <a:lstStyle/>
                    <a:p>
                      <a:pPr algn="ctr"/>
                      <a:r>
                        <a:rPr lang="en-US" sz="900" dirty="0" smtClean="0"/>
                        <a:t>0</a:t>
                      </a:r>
                      <a:endParaRPr lang="en-US" sz="900" dirty="0"/>
                    </a:p>
                  </a:txBody>
                  <a:tcPr marL="99602" marR="99602" marT="49802" marB="49802" anchor="ctr">
                    <a:solidFill>
                      <a:schemeClr val="accent1">
                        <a:lumMod val="20000"/>
                        <a:lumOff val="80000"/>
                      </a:schemeClr>
                    </a:solidFill>
                  </a:tcPr>
                </a:tc>
                <a:extLst>
                  <a:ext uri="{0D108BD9-81ED-4DB2-BD59-A6C34878D82A}">
                    <a16:rowId xmlns:a16="http://schemas.microsoft.com/office/drawing/2014/main" val="2949246932"/>
                  </a:ext>
                </a:extLst>
              </a:tr>
              <a:tr h="223742">
                <a:tc>
                  <a:txBody>
                    <a:bodyPr/>
                    <a:lstStyle/>
                    <a:p>
                      <a:pPr algn="ctr"/>
                      <a:r>
                        <a:rPr lang="en-US" sz="900" dirty="0" smtClean="0"/>
                        <a:t>1</a:t>
                      </a:r>
                      <a:endParaRPr lang="en-US" sz="900" dirty="0"/>
                    </a:p>
                  </a:txBody>
                  <a:tcPr marL="99602" marR="99602" marT="49802" marB="49802" anchor="ctr">
                    <a:solidFill>
                      <a:schemeClr val="accent1">
                        <a:lumMod val="75000"/>
                      </a:schemeClr>
                    </a:solidFill>
                  </a:tcPr>
                </a:tc>
                <a:tc>
                  <a:txBody>
                    <a:bodyPr/>
                    <a:lstStyle/>
                    <a:p>
                      <a:pPr algn="ctr"/>
                      <a:r>
                        <a:rPr lang="en-US" sz="900" dirty="0" smtClean="0"/>
                        <a:t>0</a:t>
                      </a:r>
                      <a:endParaRPr lang="en-US" sz="900" dirty="0"/>
                    </a:p>
                  </a:txBody>
                  <a:tcPr marL="99602" marR="99602" marT="49802" marB="49802" anchor="ctr">
                    <a:solidFill>
                      <a:schemeClr val="accent1">
                        <a:lumMod val="20000"/>
                        <a:lumOff val="80000"/>
                      </a:schemeClr>
                    </a:solidFill>
                  </a:tcPr>
                </a:tc>
                <a:tc>
                  <a:txBody>
                    <a:bodyPr/>
                    <a:lstStyle/>
                    <a:p>
                      <a:pPr algn="ctr"/>
                      <a:r>
                        <a:rPr lang="en-US" sz="900" dirty="0" smtClean="0"/>
                        <a:t>0</a:t>
                      </a:r>
                      <a:endParaRPr lang="en-US" sz="900" dirty="0"/>
                    </a:p>
                  </a:txBody>
                  <a:tcPr marL="99602" marR="99602" marT="49802" marB="49802" anchor="ctr">
                    <a:solidFill>
                      <a:schemeClr val="accent1">
                        <a:lumMod val="20000"/>
                        <a:lumOff val="80000"/>
                      </a:schemeClr>
                    </a:solidFill>
                  </a:tcPr>
                </a:tc>
                <a:extLst>
                  <a:ext uri="{0D108BD9-81ED-4DB2-BD59-A6C34878D82A}">
                    <a16:rowId xmlns:a16="http://schemas.microsoft.com/office/drawing/2014/main" val="3599677034"/>
                  </a:ext>
                </a:extLst>
              </a:tr>
              <a:tr h="223742">
                <a:tc>
                  <a:txBody>
                    <a:bodyPr/>
                    <a:lstStyle/>
                    <a:p>
                      <a:pPr algn="ctr"/>
                      <a:r>
                        <a:rPr lang="en-US" sz="900" dirty="0" smtClean="0"/>
                        <a:t>0</a:t>
                      </a:r>
                      <a:endParaRPr lang="en-US" sz="900" dirty="0"/>
                    </a:p>
                  </a:txBody>
                  <a:tcPr marL="99602" marR="99602" marT="49802" marB="49802" anchor="ctr">
                    <a:solidFill>
                      <a:schemeClr val="accent1">
                        <a:lumMod val="20000"/>
                        <a:lumOff val="80000"/>
                      </a:schemeClr>
                    </a:solidFill>
                  </a:tcPr>
                </a:tc>
                <a:tc>
                  <a:txBody>
                    <a:bodyPr/>
                    <a:lstStyle/>
                    <a:p>
                      <a:pPr algn="ctr"/>
                      <a:r>
                        <a:rPr lang="en-US" sz="900" dirty="0" smtClean="0"/>
                        <a:t>0</a:t>
                      </a:r>
                      <a:endParaRPr lang="en-US" sz="900" dirty="0"/>
                    </a:p>
                  </a:txBody>
                  <a:tcPr marL="99602" marR="99602" marT="49802" marB="49802" anchor="ctr">
                    <a:solidFill>
                      <a:schemeClr val="accent1">
                        <a:lumMod val="20000"/>
                        <a:lumOff val="80000"/>
                      </a:schemeClr>
                    </a:solidFill>
                  </a:tcPr>
                </a:tc>
                <a:tc>
                  <a:txBody>
                    <a:bodyPr/>
                    <a:lstStyle/>
                    <a:p>
                      <a:pPr algn="ctr"/>
                      <a:r>
                        <a:rPr lang="en-US" sz="900" dirty="0" smtClean="0"/>
                        <a:t>0</a:t>
                      </a:r>
                      <a:endParaRPr lang="en-US" sz="900" dirty="0"/>
                    </a:p>
                  </a:txBody>
                  <a:tcPr marL="99602" marR="99602" marT="49802" marB="49802" anchor="ctr">
                    <a:solidFill>
                      <a:schemeClr val="accent1">
                        <a:lumMod val="20000"/>
                        <a:lumOff val="80000"/>
                      </a:schemeClr>
                    </a:solidFill>
                  </a:tcPr>
                </a:tc>
                <a:extLst>
                  <a:ext uri="{0D108BD9-81ED-4DB2-BD59-A6C34878D82A}">
                    <a16:rowId xmlns:a16="http://schemas.microsoft.com/office/drawing/2014/main" val="3231293509"/>
                  </a:ext>
                </a:extLst>
              </a:tr>
            </a:tbl>
          </a:graphicData>
        </a:graphic>
      </p:graphicFrame>
      <p:sp>
        <p:nvSpPr>
          <p:cNvPr id="12" name="文本框 11"/>
          <p:cNvSpPr txBox="1"/>
          <p:nvPr/>
        </p:nvSpPr>
        <p:spPr>
          <a:xfrm>
            <a:off x="3103189" y="1694765"/>
            <a:ext cx="633893" cy="307777"/>
          </a:xfrm>
          <a:prstGeom prst="rect">
            <a:avLst/>
          </a:prstGeom>
        </p:spPr>
        <p:txBody>
          <a:bodyPr wrap="square" rtlCol="0" anchor="ctr">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1400" i="0" dirty="0">
                <a:latin typeface="Times New Roman" panose="02020603050405020304" pitchFamily="18" charset="0"/>
                <a:cs typeface="Times New Roman" panose="02020603050405020304" pitchFamily="18" charset="0"/>
              </a:rPr>
              <a:t>kernel</a:t>
            </a:r>
            <a:endParaRPr lang="zh-CN" altLang="en-US" sz="1400" i="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4073580" y="1694765"/>
            <a:ext cx="977823" cy="307777"/>
          </a:xfrm>
          <a:prstGeom prst="rect">
            <a:avLst/>
          </a:prstGeom>
        </p:spPr>
        <p:txBody>
          <a:bodyPr wrap="square" rtlCol="0" anchor="ctr">
            <a:spAutoFit/>
          </a:bodyPr>
          <a:lstStyle/>
          <a:p>
            <a:pPr eaLnBrk="0" hangingPunct="0"/>
            <a:r>
              <a:rPr lang="en-US" altLang="zh-CN" sz="1400" i="0" dirty="0">
                <a:latin typeface="Times New Roman" panose="02020603050405020304" pitchFamily="18" charset="0"/>
                <a:cs typeface="Times New Roman" panose="02020603050405020304" pitchFamily="18" charset="0"/>
              </a:rPr>
              <a:t>Movement</a:t>
            </a:r>
            <a:endParaRPr lang="zh-CN" altLang="en-US" sz="1400" i="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5988154" y="1694765"/>
            <a:ext cx="1073328" cy="307777"/>
          </a:xfrm>
          <a:prstGeom prst="rect">
            <a:avLst/>
          </a:prstGeom>
        </p:spPr>
        <p:txBody>
          <a:bodyPr wrap="square" rtlCol="0" anchor="ctr">
            <a:spAutoFit/>
          </a:bodyPr>
          <a:lstStyle/>
          <a:p>
            <a:pPr marL="0" marR="0" indent="0" defTabSz="914400" eaLnBrk="0" latinLnBrk="0" hangingPunct="0">
              <a:lnSpc>
                <a:spcPct val="100000"/>
              </a:lnSpc>
              <a:buClrTx/>
              <a:buSzTx/>
              <a:buFontTx/>
              <a:buNone/>
              <a:tabLst/>
            </a:pPr>
            <a:r>
              <a:rPr lang="en-US" altLang="zh-CN" sz="1400" i="0" dirty="0">
                <a:latin typeface="Times New Roman" panose="02020603050405020304" pitchFamily="18" charset="0"/>
                <a:cs typeface="Times New Roman" panose="02020603050405020304" pitchFamily="18" charset="0"/>
              </a:rPr>
              <a:t>Next frame</a:t>
            </a:r>
            <a:endParaRPr lang="zh-CN" altLang="en-US" sz="1400" i="0" dirty="0">
              <a:latin typeface="Times New Roman" panose="02020603050405020304" pitchFamily="18" charset="0"/>
              <a:cs typeface="Times New Roman" panose="02020603050405020304" pitchFamily="18" charset="0"/>
            </a:endParaRPr>
          </a:p>
        </p:txBody>
      </p:sp>
      <p:cxnSp>
        <p:nvCxnSpPr>
          <p:cNvPr id="15" name="直接箭头连接符 14"/>
          <p:cNvCxnSpPr/>
          <p:nvPr/>
        </p:nvCxnSpPr>
        <p:spPr bwMode="auto">
          <a:xfrm flipV="1">
            <a:off x="2648213" y="3479022"/>
            <a:ext cx="2842675" cy="18011"/>
          </a:xfrm>
          <a:prstGeom prst="straightConnector1">
            <a:avLst/>
          </a:prstGeom>
          <a:noFill/>
          <a:ln w="28575" cap="flat" cmpd="sng" algn="ctr">
            <a:solidFill>
              <a:schemeClr val="tx1"/>
            </a:solidFill>
            <a:prstDash val="solid"/>
            <a:round/>
            <a:headEnd type="none" w="med" len="med"/>
            <a:tailEnd type="triangle"/>
          </a:ln>
          <a:effectLst/>
        </p:spPr>
      </p:cxnSp>
      <p:cxnSp>
        <p:nvCxnSpPr>
          <p:cNvPr id="16" name="直接箭头连接符 15"/>
          <p:cNvCxnSpPr/>
          <p:nvPr/>
        </p:nvCxnSpPr>
        <p:spPr bwMode="auto">
          <a:xfrm flipV="1">
            <a:off x="2648213" y="2944510"/>
            <a:ext cx="2842675" cy="9245"/>
          </a:xfrm>
          <a:prstGeom prst="straightConnector1">
            <a:avLst/>
          </a:prstGeom>
          <a:noFill/>
          <a:ln w="28575" cap="flat" cmpd="sng" algn="ctr">
            <a:solidFill>
              <a:schemeClr val="tx1"/>
            </a:solidFill>
            <a:prstDash val="solid"/>
            <a:round/>
            <a:headEnd type="none" w="med" len="med"/>
            <a:tailEnd type="triangle"/>
          </a:ln>
          <a:effectLst/>
        </p:spPr>
      </p:cxnSp>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7596" y="2075765"/>
            <a:ext cx="1422619" cy="1066964"/>
          </a:xfrm>
          <a:prstGeom prst="rect">
            <a:avLst/>
          </a:prstGeom>
          <a:ln w="19050">
            <a:solidFill>
              <a:schemeClr val="tx1"/>
            </a:solidFill>
          </a:ln>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6180" y="3335896"/>
            <a:ext cx="1444035" cy="1083026"/>
          </a:xfrm>
          <a:prstGeom prst="rect">
            <a:avLst/>
          </a:prstGeom>
          <a:ln w="19050">
            <a:solidFill>
              <a:schemeClr val="tx1"/>
            </a:solidFill>
          </a:ln>
        </p:spPr>
      </p:pic>
      <p:cxnSp>
        <p:nvCxnSpPr>
          <p:cNvPr id="19" name="Straight Connector 43"/>
          <p:cNvCxnSpPr/>
          <p:nvPr/>
        </p:nvCxnSpPr>
        <p:spPr>
          <a:xfrm>
            <a:off x="8504420" y="1675306"/>
            <a:ext cx="8636" cy="446362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rot="10800000">
            <a:off x="4221180" y="3675965"/>
            <a:ext cx="690600" cy="687359"/>
            <a:chOff x="4192770" y="2983911"/>
            <a:chExt cx="798899" cy="735239"/>
          </a:xfrm>
        </p:grpSpPr>
        <p:sp>
          <p:nvSpPr>
            <p:cNvPr id="21" name="矩形 20"/>
            <p:cNvSpPr/>
            <p:nvPr/>
          </p:nvSpPr>
          <p:spPr>
            <a:xfrm flipH="1">
              <a:off x="4192770" y="2983911"/>
              <a:ext cx="798899" cy="735239"/>
            </a:xfrm>
            <a:prstGeom prst="rect">
              <a:avLst/>
            </a:prstGeom>
            <a:noFill/>
            <a:ln w="19050">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22" name="直接箭头连接符 21"/>
            <p:cNvCxnSpPr/>
            <p:nvPr/>
          </p:nvCxnSpPr>
          <p:spPr>
            <a:xfrm flipH="1" flipV="1">
              <a:off x="4362773" y="3112701"/>
              <a:ext cx="275025" cy="123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flipV="1">
              <a:off x="4267523" y="3265101"/>
              <a:ext cx="275025" cy="123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flipV="1">
              <a:off x="4279207" y="3448334"/>
              <a:ext cx="275025" cy="123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flipV="1">
              <a:off x="4390947" y="3621882"/>
              <a:ext cx="275025" cy="123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flipV="1">
              <a:off x="4637798" y="3354677"/>
              <a:ext cx="275025" cy="123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flipV="1">
              <a:off x="4653445" y="3182361"/>
              <a:ext cx="275025" cy="123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flipV="1">
              <a:off x="4644535" y="3507391"/>
              <a:ext cx="275025" cy="123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4225980" y="2127504"/>
            <a:ext cx="687708" cy="671225"/>
            <a:chOff x="4192770" y="2983911"/>
            <a:chExt cx="798899" cy="735239"/>
          </a:xfrm>
        </p:grpSpPr>
        <p:sp>
          <p:nvSpPr>
            <p:cNvPr id="30" name="矩形 29"/>
            <p:cNvSpPr/>
            <p:nvPr/>
          </p:nvSpPr>
          <p:spPr>
            <a:xfrm flipH="1">
              <a:off x="4192770" y="2983911"/>
              <a:ext cx="798899" cy="735239"/>
            </a:xfrm>
            <a:prstGeom prst="rect">
              <a:avLst/>
            </a:prstGeom>
            <a:noFill/>
            <a:ln w="19050">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31" name="直接箭头连接符 30"/>
            <p:cNvCxnSpPr/>
            <p:nvPr/>
          </p:nvCxnSpPr>
          <p:spPr>
            <a:xfrm flipH="1" flipV="1">
              <a:off x="4362773" y="3112701"/>
              <a:ext cx="275025" cy="123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flipV="1">
              <a:off x="4267523" y="3265101"/>
              <a:ext cx="275025" cy="123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flipV="1">
              <a:off x="4279207" y="3448334"/>
              <a:ext cx="275025" cy="123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flipV="1">
              <a:off x="4390947" y="3621882"/>
              <a:ext cx="275025" cy="123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flipV="1">
              <a:off x="4637798" y="3354677"/>
              <a:ext cx="275025" cy="123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flipV="1">
              <a:off x="4653445" y="3182361"/>
              <a:ext cx="275025" cy="123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flipV="1">
              <a:off x="4644535" y="3507391"/>
              <a:ext cx="275025" cy="123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矩形 37"/>
          <p:cNvSpPr/>
          <p:nvPr/>
        </p:nvSpPr>
        <p:spPr>
          <a:xfrm>
            <a:off x="479900" y="4640358"/>
            <a:ext cx="7632280" cy="1938992"/>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Visual attention. </a:t>
            </a:r>
            <a:r>
              <a:rPr lang="en-US" altLang="zh-CN" sz="2400" i="0" dirty="0">
                <a:latin typeface="Times New Roman" panose="02020603050405020304" pitchFamily="18" charset="0"/>
                <a:cs typeface="Times New Roman" panose="02020603050405020304" pitchFamily="18" charset="0"/>
              </a:rPr>
              <a:t>In human visual system, one often pays attention to the key </a:t>
            </a:r>
            <a:r>
              <a:rPr lang="en-US" altLang="zh-CN" sz="2400" i="0" dirty="0" smtClean="0">
                <a:latin typeface="Times New Roman" panose="02020603050405020304" pitchFamily="18" charset="0"/>
                <a:cs typeface="Times New Roman" panose="02020603050405020304" pitchFamily="18" charset="0"/>
              </a:rPr>
              <a:t>objects </a:t>
            </a:r>
            <a:r>
              <a:rPr lang="en-US" altLang="zh-CN" sz="2400" i="0" dirty="0">
                <a:latin typeface="Times New Roman" panose="02020603050405020304" pitchFamily="18" charset="0"/>
                <a:cs typeface="Times New Roman" panose="02020603050405020304" pitchFamily="18" charset="0"/>
              </a:rPr>
              <a:t>that contain crucial motion signals, rather </a:t>
            </a:r>
            <a:r>
              <a:rPr lang="en-US" altLang="zh-CN" sz="2400" i="0" dirty="0" smtClean="0">
                <a:latin typeface="Times New Roman" panose="02020603050405020304" pitchFamily="18" charset="0"/>
                <a:cs typeface="Times New Roman" panose="02020603050405020304" pitchFamily="18" charset="0"/>
              </a:rPr>
              <a:t>than observe the whole visual space in a dynamic scene at once.</a:t>
            </a:r>
            <a:endParaRPr lang="en-US" altLang="zh-CN" sz="2400" i="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zh-CN" altLang="en-US" sz="2400" i="0" dirty="0">
              <a:latin typeface="Times New Roman" panose="02020603050405020304" pitchFamily="18" charset="0"/>
              <a:ea typeface="+mn-ea"/>
              <a:cs typeface="Times New Roman" panose="02020603050405020304" pitchFamily="18" charset="0"/>
            </a:endParaRPr>
          </a:p>
        </p:txBody>
      </p:sp>
      <p:pic>
        <p:nvPicPr>
          <p:cNvPr id="39" name="内容占位符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8997" y="4389586"/>
            <a:ext cx="2280895" cy="1710671"/>
          </a:xfrm>
          <a:prstGeom prst="rect">
            <a:avLst/>
          </a:prstGeom>
        </p:spPr>
      </p:pic>
      <p:sp>
        <p:nvSpPr>
          <p:cNvPr id="40" name="标题 3"/>
          <p:cNvSpPr>
            <a:spLocks noGrp="1"/>
          </p:cNvSpPr>
          <p:nvPr>
            <p:ph type="title"/>
          </p:nvPr>
        </p:nvSpPr>
        <p:spPr/>
        <p:txBody>
          <a:bodyPr/>
          <a:lstStyle/>
          <a:p>
            <a:r>
              <a:rPr lang="en-US" sz="2400" dirty="0" smtClean="0">
                <a:solidFill>
                  <a:srgbClr val="0033CC"/>
                </a:solidFill>
                <a:cs typeface="+mn-cs"/>
              </a:rPr>
              <a:t>Main idea</a:t>
            </a:r>
            <a:endParaRPr lang="en-US" sz="2400" dirty="0">
              <a:solidFill>
                <a:srgbClr val="0033CC"/>
              </a:solidFill>
              <a:cs typeface="+mn-cs"/>
            </a:endParaRPr>
          </a:p>
        </p:txBody>
      </p:sp>
    </p:spTree>
    <p:extLst>
      <p:ext uri="{BB962C8B-B14F-4D97-AF65-F5344CB8AC3E}">
        <p14:creationId xmlns:p14="http://schemas.microsoft.com/office/powerpoint/2010/main" val="2928543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p:txBody>
          <a:bodyPr/>
          <a:lstStyle/>
          <a:p>
            <a:r>
              <a:rPr lang="en-US" sz="2400" dirty="0" smtClean="0">
                <a:solidFill>
                  <a:srgbClr val="0033CC"/>
                </a:solidFill>
                <a:cs typeface="+mn-cs"/>
              </a:rPr>
              <a:t>Main idea</a:t>
            </a:r>
            <a:endParaRPr lang="en-US" sz="2400" dirty="0">
              <a:solidFill>
                <a:srgbClr val="0033CC"/>
              </a:solidFill>
              <a:cs typeface="+mn-cs"/>
            </a:endParaRPr>
          </a:p>
        </p:txBody>
      </p:sp>
      <p:sp>
        <p:nvSpPr>
          <p:cNvPr id="8" name="内容占位符 4"/>
          <p:cNvSpPr>
            <a:spLocks noGrp="1"/>
          </p:cNvSpPr>
          <p:nvPr>
            <p:ph idx="1"/>
          </p:nvPr>
        </p:nvSpPr>
        <p:spPr>
          <a:xfrm>
            <a:off x="334435" y="1187986"/>
            <a:ext cx="11657220" cy="2015989"/>
          </a:xfrm>
        </p:spPr>
        <p:txBody>
          <a:bodyPr/>
          <a:lstStyle/>
          <a:p>
            <a:pPr>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Transform models can deal with multiple motion patterns by generating motion transformation dynamically conditioned </a:t>
            </a:r>
            <a:r>
              <a:rPr lang="en-US" altLang="zh-CN" sz="2400" dirty="0">
                <a:latin typeface="Times New Roman" panose="02020603050405020304" pitchFamily="18" charset="0"/>
                <a:cs typeface="Times New Roman" panose="02020603050405020304" pitchFamily="18" charset="0"/>
              </a:rPr>
              <a:t>on particular inputs</a:t>
            </a:r>
            <a:r>
              <a:rPr lang="en-US" altLang="zh-CN"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Different objects should be endowed with different motions.</a:t>
            </a:r>
          </a:p>
          <a:p>
            <a:pPr>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Pay more attention to key object regions</a:t>
            </a:r>
            <a:r>
              <a:rPr lang="en-US" altLang="zh-CN"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buClr>
                <a:schemeClr val="accent6"/>
              </a:buClr>
              <a:buFont typeface="Arial" panose="020B0604020202020204" pitchFamily="34" charset="0"/>
              <a:buChar char="•"/>
            </a:pPr>
            <a:endParaRPr lang="en-US" altLang="zh-CN" sz="2000" dirty="0">
              <a:latin typeface="Times New Roman" panose="02020603050405020304" pitchFamily="18" charset="0"/>
              <a:ea typeface="+mj-ea"/>
              <a:cs typeface="Times New Roman" panose="02020603050405020304" pitchFamily="18" charset="0"/>
            </a:endParaRPr>
          </a:p>
          <a:p>
            <a:endParaRPr lang="en-US" altLang="zh-CN" sz="2400" dirty="0"/>
          </a:p>
          <a:p>
            <a:pPr marL="0" indent="0">
              <a:buNone/>
            </a:pPr>
            <a:endParaRPr lang="en-US" altLang="zh-CN" dirty="0">
              <a:solidFill>
                <a:schemeClr val="bg2">
                  <a:lumMod val="90000"/>
                </a:schemeClr>
              </a:solidFill>
            </a:endParaRPr>
          </a:p>
        </p:txBody>
      </p:sp>
      <p:sp>
        <p:nvSpPr>
          <p:cNvPr id="9" name="内容占位符 5"/>
          <p:cNvSpPr txBox="1">
            <a:spLocks/>
          </p:cNvSpPr>
          <p:nvPr/>
        </p:nvSpPr>
        <p:spPr>
          <a:xfrm>
            <a:off x="335362" y="641856"/>
            <a:ext cx="11461751" cy="51352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Clr>
                <a:schemeClr val="accent2"/>
              </a:buClr>
              <a:buNone/>
            </a:pPr>
            <a:r>
              <a:rPr lang="en-US" i="0" kern="0" dirty="0">
                <a:solidFill>
                  <a:srgbClr val="0033CC"/>
                </a:solidFill>
                <a:latin typeface="Times New Roman" panose="02020603050405020304" pitchFamily="18" charset="0"/>
                <a:ea typeface="+mj-ea"/>
                <a:cs typeface="Times New Roman" panose="02020603050405020304" pitchFamily="18" charset="0"/>
              </a:rPr>
              <a:t>Motivation</a:t>
            </a:r>
          </a:p>
        </p:txBody>
      </p:sp>
      <p:sp>
        <p:nvSpPr>
          <p:cNvPr id="10" name="矩形 9"/>
          <p:cNvSpPr/>
          <p:nvPr/>
        </p:nvSpPr>
        <p:spPr bwMode="auto">
          <a:xfrm>
            <a:off x="5375920" y="3252146"/>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CN" altLang="en-US" sz="1800" b="0" i="1" u="none" strike="noStrike" cap="none" normalizeH="0" baseline="0" smtClean="0">
              <a:ln>
                <a:noFill/>
              </a:ln>
              <a:solidFill>
                <a:schemeClr val="tx1"/>
              </a:solidFill>
              <a:effectLst/>
              <a:latin typeface="Times New Roman" pitchFamily="18" charset="0"/>
              <a:ea typeface="宋体" pitchFamily="2" charset="-122"/>
            </a:endParaRPr>
          </a:p>
        </p:txBody>
      </p:sp>
      <p:sp>
        <p:nvSpPr>
          <p:cNvPr id="11" name="内容占位符 5"/>
          <p:cNvSpPr txBox="1">
            <a:spLocks/>
          </p:cNvSpPr>
          <p:nvPr/>
        </p:nvSpPr>
        <p:spPr>
          <a:xfrm>
            <a:off x="320119" y="3005483"/>
            <a:ext cx="11461751" cy="513527"/>
          </a:xfrm>
          <a:prstGeom prst="rect">
            <a:avLst/>
          </a:prstGeom>
        </p:spPr>
        <p:txBody>
          <a:bodyPr/>
          <a:lstStyle>
            <a:lvl1pPr marL="0" indent="0" algn="l" rtl="0" eaLnBrk="0" fontAlgn="base" hangingPunct="0">
              <a:spcBef>
                <a:spcPct val="20000"/>
              </a:spcBef>
              <a:spcAft>
                <a:spcPct val="0"/>
              </a:spcAft>
              <a:buClr>
                <a:schemeClr val="accent2"/>
              </a:buClr>
              <a:buFont typeface="Wingdings" pitchFamily="2" charset="2"/>
              <a:buNone/>
              <a:defRPr sz="3200">
                <a:solidFill>
                  <a:srgbClr val="0033CC"/>
                </a:solidFill>
                <a:latin typeface="+mj-lt"/>
                <a:ea typeface="+mj-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j-lt"/>
                <a:ea typeface="+mn-ea"/>
              </a:defRPr>
            </a:lvl2pPr>
            <a:lvl3pPr marL="1304925" indent="-395288" algn="l" rtl="0" eaLnBrk="0" fontAlgn="base" hangingPunct="0">
              <a:spcBef>
                <a:spcPct val="20000"/>
              </a:spcBef>
              <a:spcAft>
                <a:spcPct val="0"/>
              </a:spcAft>
              <a:buClr>
                <a:schemeClr val="accent2"/>
              </a:buClr>
              <a:buFont typeface="Wingdings" pitchFamily="2" charset="2"/>
              <a:buChar char="p"/>
              <a:defRPr sz="2400">
                <a:solidFill>
                  <a:schemeClr val="tx1"/>
                </a:solidFill>
                <a:latin typeface="+mj-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sz="1600">
                <a:solidFill>
                  <a:schemeClr val="tx1"/>
                </a:solidFill>
                <a:latin typeface="+mn-lt"/>
                <a:ea typeface="+mn-ea"/>
              </a:defRPr>
            </a:lvl4pPr>
            <a:lvl5pPr marL="2093913" indent="-3984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ea typeface="+mn-ea"/>
              </a:defRPr>
            </a:lvl5pPr>
            <a:lvl6pPr marL="25511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6pPr>
            <a:lvl7pPr marL="30083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7pPr>
            <a:lvl8pPr marL="34655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8pPr>
            <a:lvl9pPr marL="39227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9pPr>
          </a:lstStyle>
          <a:p>
            <a:r>
              <a:rPr lang="en-US" i="0" kern="0" dirty="0" smtClean="0">
                <a:latin typeface="Times New Roman" panose="02020603050405020304" pitchFamily="18" charset="0"/>
                <a:cs typeface="Times New Roman" panose="02020603050405020304" pitchFamily="18" charset="0"/>
              </a:rPr>
              <a:t>Our approach</a:t>
            </a:r>
            <a:endParaRPr lang="en-US" i="0" kern="0" dirty="0">
              <a:latin typeface="Times New Roman" panose="02020603050405020304" pitchFamily="18" charset="0"/>
              <a:cs typeface="Times New Roman" panose="02020603050405020304" pitchFamily="18" charset="0"/>
            </a:endParaRPr>
          </a:p>
        </p:txBody>
      </p:sp>
      <p:sp>
        <p:nvSpPr>
          <p:cNvPr id="12" name="内容占位符 4"/>
          <p:cNvSpPr txBox="1">
            <a:spLocks/>
          </p:cNvSpPr>
          <p:nvPr/>
        </p:nvSpPr>
        <p:spPr>
          <a:xfrm>
            <a:off x="290355" y="3658806"/>
            <a:ext cx="11461751" cy="1885429"/>
          </a:xfrm>
          <a:prstGeom prst="rect">
            <a:avLst/>
          </a:prstGeom>
        </p:spPr>
        <p:txBody>
          <a:bodyPr/>
          <a:lstStyle>
            <a:lvl1pPr marL="469900" indent="-469900" algn="l" rtl="0" eaLnBrk="0" fontAlgn="base" hangingPunct="0">
              <a:spcBef>
                <a:spcPct val="20000"/>
              </a:spcBef>
              <a:spcAft>
                <a:spcPct val="0"/>
              </a:spcAft>
              <a:buClr>
                <a:schemeClr val="accent6"/>
              </a:buClr>
              <a:buFont typeface="Wingdings" pitchFamily="2" charset="2"/>
              <a:buChar char="o"/>
              <a:defRPr sz="3200">
                <a:solidFill>
                  <a:schemeClr val="tx1"/>
                </a:solidFill>
                <a:latin typeface="+mj-lt"/>
                <a:ea typeface="+mj-ea"/>
                <a:cs typeface="+mn-cs"/>
              </a:defRPr>
            </a:lvl1pPr>
            <a:lvl2pPr marL="908050" indent="-436563" algn="l" rtl="0" eaLnBrk="0" fontAlgn="base" hangingPunct="0">
              <a:spcBef>
                <a:spcPct val="20000"/>
              </a:spcBef>
              <a:spcAft>
                <a:spcPct val="0"/>
              </a:spcAft>
              <a:buClr>
                <a:schemeClr val="accent6"/>
              </a:buClr>
              <a:buFont typeface="Wingdings" pitchFamily="2" charset="2"/>
              <a:buChar char="n"/>
              <a:defRPr sz="3200">
                <a:solidFill>
                  <a:schemeClr val="tx1"/>
                </a:solidFill>
                <a:latin typeface="+mj-lt"/>
                <a:ea typeface="+mj-ea"/>
              </a:defRPr>
            </a:lvl2pPr>
            <a:lvl3pPr marL="1304925" indent="-395288" algn="l" rtl="0" eaLnBrk="0" fontAlgn="base" hangingPunct="0">
              <a:spcBef>
                <a:spcPct val="20000"/>
              </a:spcBef>
              <a:spcAft>
                <a:spcPct val="0"/>
              </a:spcAft>
              <a:buClr>
                <a:schemeClr val="accent2"/>
              </a:buClr>
              <a:buFont typeface="Wingdings" pitchFamily="2" charset="2"/>
              <a:buChar char="p"/>
              <a:defRPr sz="2400">
                <a:solidFill>
                  <a:schemeClr val="tx1"/>
                </a:solidFill>
                <a:latin typeface="+mj-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sz="1600">
                <a:solidFill>
                  <a:schemeClr val="tx1"/>
                </a:solidFill>
                <a:latin typeface="+mn-lt"/>
                <a:ea typeface="+mn-ea"/>
              </a:defRPr>
            </a:lvl4pPr>
            <a:lvl5pPr marL="2093913" indent="-3984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ea typeface="+mn-ea"/>
              </a:defRPr>
            </a:lvl5pPr>
            <a:lvl6pPr marL="25511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6pPr>
            <a:lvl7pPr marL="30083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7pPr>
            <a:lvl8pPr marL="34655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8pPr>
            <a:lvl9pPr marL="39227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9pPr>
          </a:lstStyle>
          <a:p>
            <a:pPr>
              <a:buClrTx/>
              <a:buFont typeface="Arial" panose="020B0604020202020204" pitchFamily="34" charset="0"/>
              <a:buChar char="•"/>
            </a:pPr>
            <a:r>
              <a:rPr lang="en-US" altLang="zh-CN" sz="2400" i="0" kern="0" dirty="0" smtClean="0">
                <a:latin typeface="Times New Roman" panose="02020603050405020304" pitchFamily="18" charset="0"/>
                <a:cs typeface="Times New Roman" panose="02020603050405020304" pitchFamily="18" charset="0"/>
              </a:rPr>
              <a:t>Video Prediction </a:t>
            </a:r>
            <a:r>
              <a:rPr lang="en-US" altLang="zh-CN" sz="2400" i="0" kern="0" dirty="0" smtClean="0">
                <a:latin typeface="Times New Roman" panose="02020603050405020304" pitchFamily="18" charset="0"/>
                <a:cs typeface="Times New Roman" panose="02020603050405020304" pitchFamily="18" charset="0"/>
                <a:sym typeface="Wingdings" panose="05000000000000000000" pitchFamily="2" charset="2"/>
              </a:rPr>
              <a:t> Iterative attention and refinement.</a:t>
            </a:r>
          </a:p>
          <a:p>
            <a:pPr lvl="1">
              <a:buClrTx/>
              <a:buFont typeface="Arial" panose="020B0604020202020204" pitchFamily="34" charset="0"/>
              <a:buChar char="•"/>
            </a:pPr>
            <a:r>
              <a:rPr lang="en-US" altLang="zh-CN" sz="2400" i="0" kern="0" dirty="0" smtClean="0">
                <a:latin typeface="Times New Roman" panose="02020603050405020304" pitchFamily="18" charset="0"/>
                <a:cs typeface="Times New Roman" panose="02020603050405020304" pitchFamily="18" charset="0"/>
                <a:sym typeface="Wingdings" panose="05000000000000000000" pitchFamily="2" charset="2"/>
              </a:rPr>
              <a:t>Pay attention to key objects as humans do.</a:t>
            </a:r>
          </a:p>
          <a:p>
            <a:pPr lvl="1">
              <a:buClrTx/>
              <a:buFont typeface="Arial" panose="020B0604020202020204" pitchFamily="34" charset="0"/>
              <a:buChar char="•"/>
            </a:pPr>
            <a:r>
              <a:rPr lang="en-US" altLang="zh-CN" sz="2400" i="0" kern="0" dirty="0" smtClean="0">
                <a:latin typeface="Times New Roman" panose="02020603050405020304" pitchFamily="18" charset="0"/>
                <a:cs typeface="Times New Roman" panose="02020603050405020304" pitchFamily="18" charset="0"/>
                <a:sym typeface="Wingdings" panose="05000000000000000000" pitchFamily="2" charset="2"/>
              </a:rPr>
              <a:t>Learn object-centric transformation.</a:t>
            </a:r>
          </a:p>
          <a:p>
            <a:pPr lvl="1">
              <a:buClrTx/>
              <a:buFont typeface="Arial" panose="020B0604020202020204" pitchFamily="34" charset="0"/>
              <a:buChar char="•"/>
            </a:pPr>
            <a:r>
              <a:rPr lang="en-US" altLang="zh-CN" sz="2400" i="0" kern="0" dirty="0" smtClean="0">
                <a:latin typeface="Times New Roman" panose="02020603050405020304" pitchFamily="18" charset="0"/>
                <a:cs typeface="Times New Roman" panose="02020603050405020304" pitchFamily="18" charset="0"/>
                <a:sym typeface="Wingdings" panose="05000000000000000000" pitchFamily="2" charset="2"/>
              </a:rPr>
              <a:t>Refine part by part.</a:t>
            </a:r>
          </a:p>
          <a:p>
            <a:pPr marL="0" indent="0">
              <a:buFont typeface="Wingdings" pitchFamily="2" charset="2"/>
              <a:buNone/>
            </a:pPr>
            <a:endParaRPr lang="en-US" altLang="zh-CN" sz="3600" i="0" kern="0" dirty="0">
              <a:solidFill>
                <a:schemeClr val="bg2">
                  <a:lumMod val="90000"/>
                </a:schemeClr>
              </a:solidFill>
            </a:endParaRPr>
          </a:p>
        </p:txBody>
      </p:sp>
    </p:spTree>
    <p:extLst>
      <p:ext uri="{BB962C8B-B14F-4D97-AF65-F5344CB8AC3E}">
        <p14:creationId xmlns:p14="http://schemas.microsoft.com/office/powerpoint/2010/main" val="34748578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p:txBody>
          <a:bodyPr/>
          <a:lstStyle/>
          <a:p>
            <a:r>
              <a:rPr lang="en-US" sz="2400" dirty="0" smtClean="0">
                <a:solidFill>
                  <a:srgbClr val="0033CC"/>
                </a:solidFill>
                <a:cs typeface="+mn-cs"/>
              </a:rPr>
              <a:t>Main idea</a:t>
            </a:r>
            <a:endParaRPr lang="en-US" sz="2400" dirty="0">
              <a:solidFill>
                <a:srgbClr val="0033CC"/>
              </a:solidFill>
              <a:cs typeface="+mn-cs"/>
            </a:endParaRP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13392" r="14187" b="12592"/>
          <a:stretch/>
        </p:blipFill>
        <p:spPr>
          <a:xfrm>
            <a:off x="8924996" y="591343"/>
            <a:ext cx="2268000" cy="1692000"/>
          </a:xfrm>
          <a:prstGeom prst="rect">
            <a:avLst/>
          </a:prstGeom>
          <a:ln w="19050">
            <a:solidFill>
              <a:schemeClr val="tx1"/>
            </a:solidFill>
          </a:ln>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5526" y="3829919"/>
            <a:ext cx="923291" cy="1002929"/>
          </a:xfrm>
          <a:prstGeom prst="rect">
            <a:avLst/>
          </a:prstGeom>
          <a:ln w="19050">
            <a:solidFill>
              <a:schemeClr val="tx1"/>
            </a:solidFill>
          </a:ln>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8600" y="1980940"/>
            <a:ext cx="878155" cy="971686"/>
          </a:xfrm>
          <a:prstGeom prst="rect">
            <a:avLst/>
          </a:prstGeom>
          <a:ln w="19050">
            <a:solidFill>
              <a:schemeClr val="tx1"/>
            </a:solidFill>
          </a:ln>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t="13392" r="14187" b="12592"/>
          <a:stretch/>
        </p:blipFill>
        <p:spPr>
          <a:xfrm>
            <a:off x="8937297" y="591343"/>
            <a:ext cx="2268000" cy="1692000"/>
          </a:xfrm>
          <a:prstGeom prst="rect">
            <a:avLst/>
          </a:prstGeom>
          <a:ln w="19050">
            <a:solidFill>
              <a:schemeClr val="tx1"/>
            </a:solidFill>
          </a:ln>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5342" y="1980940"/>
            <a:ext cx="878155" cy="971686"/>
          </a:xfrm>
          <a:prstGeom prst="rect">
            <a:avLst/>
          </a:prstGeom>
          <a:ln w="19050">
            <a:noFill/>
          </a:ln>
        </p:spPr>
      </p:pic>
      <p:pic>
        <p:nvPicPr>
          <p:cNvPr id="13" name="图片 12"/>
          <p:cNvPicPr>
            <a:picLocks noChangeAspect="1"/>
          </p:cNvPicPr>
          <p:nvPr/>
        </p:nvPicPr>
        <p:blipFill rotWithShape="1">
          <a:blip r:embed="rId6">
            <a:extLst>
              <a:ext uri="{28A0092B-C50C-407E-A947-70E740481C1C}">
                <a14:useLocalDpi xmlns:a14="http://schemas.microsoft.com/office/drawing/2010/main" val="0"/>
              </a:ext>
            </a:extLst>
          </a:blip>
          <a:srcRect t="13146" r="14063" b="12839"/>
          <a:stretch/>
        </p:blipFill>
        <p:spPr>
          <a:xfrm>
            <a:off x="724575" y="4505492"/>
            <a:ext cx="2005345" cy="1496051"/>
          </a:xfrm>
          <a:prstGeom prst="rect">
            <a:avLst/>
          </a:prstGeom>
          <a:ln w="19050">
            <a:solidFill>
              <a:schemeClr val="tx1"/>
            </a:solidFill>
          </a:ln>
        </p:spPr>
      </p:pic>
      <p:grpSp>
        <p:nvGrpSpPr>
          <p:cNvPr id="14" name="组合 13"/>
          <p:cNvGrpSpPr/>
          <p:nvPr/>
        </p:nvGrpSpPr>
        <p:grpSpPr>
          <a:xfrm>
            <a:off x="8937297" y="2477542"/>
            <a:ext cx="2268000" cy="1698707"/>
            <a:chOff x="2368839" y="-37060"/>
            <a:chExt cx="2268000" cy="1698707"/>
          </a:xfrm>
        </p:grpSpPr>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t="13392" r="14187" b="12592"/>
            <a:stretch/>
          </p:blipFill>
          <p:spPr>
            <a:xfrm>
              <a:off x="2368839" y="-30353"/>
              <a:ext cx="2268000" cy="1692000"/>
            </a:xfrm>
            <a:prstGeom prst="rect">
              <a:avLst/>
            </a:prstGeom>
            <a:ln w="19050">
              <a:solidFill>
                <a:schemeClr val="tx1"/>
              </a:solidFill>
            </a:ln>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9211" y="-37060"/>
              <a:ext cx="878155" cy="971686"/>
            </a:xfrm>
            <a:prstGeom prst="rect">
              <a:avLst/>
            </a:prstGeom>
            <a:ln w="19050">
              <a:noFill/>
            </a:ln>
          </p:spPr>
        </p:pic>
      </p:grpSp>
      <p:sp>
        <p:nvSpPr>
          <p:cNvPr id="17" name="Cube 31"/>
          <p:cNvSpPr/>
          <p:nvPr/>
        </p:nvSpPr>
        <p:spPr>
          <a:xfrm>
            <a:off x="5702624" y="1997890"/>
            <a:ext cx="475138" cy="956111"/>
          </a:xfrm>
          <a:prstGeom prst="cube">
            <a:avLst>
              <a:gd name="adj" fmla="val 5853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latin typeface="Avenir Next" charset="0"/>
              <a:ea typeface="Avenir Next" charset="0"/>
              <a:cs typeface="Avenir Next" charset="0"/>
            </a:endParaRPr>
          </a:p>
        </p:txBody>
      </p:sp>
      <p:sp>
        <p:nvSpPr>
          <p:cNvPr id="18" name="Cube 31"/>
          <p:cNvSpPr/>
          <p:nvPr/>
        </p:nvSpPr>
        <p:spPr>
          <a:xfrm>
            <a:off x="6028047" y="1997890"/>
            <a:ext cx="475138" cy="956111"/>
          </a:xfrm>
          <a:prstGeom prst="cube">
            <a:avLst>
              <a:gd name="adj" fmla="val 5853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latin typeface="Avenir Next" charset="0"/>
              <a:ea typeface="Avenir Next" charset="0"/>
              <a:cs typeface="Avenir Next" charset="0"/>
            </a:endParaRPr>
          </a:p>
        </p:txBody>
      </p:sp>
      <p:sp>
        <p:nvSpPr>
          <p:cNvPr id="19" name="Cube 31"/>
          <p:cNvSpPr/>
          <p:nvPr/>
        </p:nvSpPr>
        <p:spPr>
          <a:xfrm>
            <a:off x="6353469" y="1997890"/>
            <a:ext cx="475138" cy="956111"/>
          </a:xfrm>
          <a:prstGeom prst="cube">
            <a:avLst>
              <a:gd name="adj" fmla="val 5853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latin typeface="Avenir Next" charset="0"/>
              <a:ea typeface="Avenir Next" charset="0"/>
              <a:cs typeface="Avenir Next" charset="0"/>
            </a:endParaRPr>
          </a:p>
        </p:txBody>
      </p:sp>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9019" y="2007274"/>
            <a:ext cx="891462" cy="956111"/>
          </a:xfrm>
          <a:prstGeom prst="rect">
            <a:avLst/>
          </a:prstGeom>
          <a:ln w="19050">
            <a:solidFill>
              <a:schemeClr val="tx1"/>
            </a:solidFill>
          </a:ln>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6142" y="3837536"/>
            <a:ext cx="967483" cy="956111"/>
          </a:xfrm>
          <a:prstGeom prst="rect">
            <a:avLst/>
          </a:prstGeom>
          <a:ln w="19050">
            <a:solidFill>
              <a:schemeClr val="tx1"/>
            </a:solidFill>
          </a:ln>
        </p:spPr>
      </p:pic>
      <p:cxnSp>
        <p:nvCxnSpPr>
          <p:cNvPr id="22" name="直接箭头连接符 21"/>
          <p:cNvCxnSpPr/>
          <p:nvPr/>
        </p:nvCxnSpPr>
        <p:spPr>
          <a:xfrm>
            <a:off x="5215345" y="2561584"/>
            <a:ext cx="43712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6885262" y="2561583"/>
            <a:ext cx="368295" cy="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ube 31"/>
          <p:cNvSpPr/>
          <p:nvPr/>
        </p:nvSpPr>
        <p:spPr>
          <a:xfrm>
            <a:off x="5702624" y="3751898"/>
            <a:ext cx="475138" cy="956111"/>
          </a:xfrm>
          <a:prstGeom prst="cube">
            <a:avLst>
              <a:gd name="adj" fmla="val 5853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latin typeface="Avenir Next" charset="0"/>
              <a:ea typeface="Avenir Next" charset="0"/>
              <a:cs typeface="Avenir Next" charset="0"/>
            </a:endParaRPr>
          </a:p>
        </p:txBody>
      </p:sp>
      <p:sp>
        <p:nvSpPr>
          <p:cNvPr id="25" name="Cube 31"/>
          <p:cNvSpPr/>
          <p:nvPr/>
        </p:nvSpPr>
        <p:spPr>
          <a:xfrm>
            <a:off x="6028047" y="3751898"/>
            <a:ext cx="475138" cy="956111"/>
          </a:xfrm>
          <a:prstGeom prst="cube">
            <a:avLst>
              <a:gd name="adj" fmla="val 5853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latin typeface="Avenir Next" charset="0"/>
              <a:ea typeface="Avenir Next" charset="0"/>
              <a:cs typeface="Avenir Next" charset="0"/>
            </a:endParaRPr>
          </a:p>
        </p:txBody>
      </p:sp>
      <p:sp>
        <p:nvSpPr>
          <p:cNvPr id="26" name="Cube 31"/>
          <p:cNvSpPr/>
          <p:nvPr/>
        </p:nvSpPr>
        <p:spPr>
          <a:xfrm>
            <a:off x="6353469" y="3751898"/>
            <a:ext cx="475138" cy="956111"/>
          </a:xfrm>
          <a:prstGeom prst="cube">
            <a:avLst>
              <a:gd name="adj" fmla="val 5853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latin typeface="Avenir Next" charset="0"/>
              <a:ea typeface="Avenir Next" charset="0"/>
              <a:cs typeface="Avenir Next" charset="0"/>
            </a:endParaRPr>
          </a:p>
        </p:txBody>
      </p:sp>
      <p:cxnSp>
        <p:nvCxnSpPr>
          <p:cNvPr id="27" name="直接箭头连接符 26"/>
          <p:cNvCxnSpPr/>
          <p:nvPr/>
        </p:nvCxnSpPr>
        <p:spPr>
          <a:xfrm>
            <a:off x="6885262" y="4315592"/>
            <a:ext cx="368295" cy="76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图片 27"/>
          <p:cNvPicPr>
            <a:picLocks noChangeAspect="1"/>
          </p:cNvPicPr>
          <p:nvPr/>
        </p:nvPicPr>
        <p:blipFill rotWithShape="1">
          <a:blip r:embed="rId3">
            <a:extLst>
              <a:ext uri="{28A0092B-C50C-407E-A947-70E740481C1C}">
                <a14:useLocalDpi xmlns:a14="http://schemas.microsoft.com/office/drawing/2010/main" val="0"/>
              </a:ext>
            </a:extLst>
          </a:blip>
          <a:srcRect t="13392" r="14187" b="12592"/>
          <a:stretch/>
        </p:blipFill>
        <p:spPr>
          <a:xfrm>
            <a:off x="724575" y="2680812"/>
            <a:ext cx="2004522" cy="1495437"/>
          </a:xfrm>
          <a:prstGeom prst="rect">
            <a:avLst/>
          </a:prstGeom>
          <a:ln w="19050">
            <a:solidFill>
              <a:schemeClr val="tx1"/>
            </a:solidFill>
          </a:ln>
        </p:spPr>
      </p:pic>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5526" y="3832923"/>
            <a:ext cx="923291" cy="1002929"/>
          </a:xfrm>
          <a:prstGeom prst="rect">
            <a:avLst/>
          </a:prstGeom>
          <a:ln w="19050">
            <a:noFill/>
          </a:ln>
        </p:spPr>
      </p:pic>
      <p:grpSp>
        <p:nvGrpSpPr>
          <p:cNvPr id="30" name="组合 29"/>
          <p:cNvGrpSpPr/>
          <p:nvPr/>
        </p:nvGrpSpPr>
        <p:grpSpPr>
          <a:xfrm>
            <a:off x="3178098" y="2195048"/>
            <a:ext cx="513683" cy="2815895"/>
            <a:chOff x="-1179884" y="71251"/>
            <a:chExt cx="761662" cy="6519927"/>
          </a:xfrm>
        </p:grpSpPr>
        <p:sp>
          <p:nvSpPr>
            <p:cNvPr id="31" name="圆角矩形 30"/>
            <p:cNvSpPr/>
            <p:nvPr/>
          </p:nvSpPr>
          <p:spPr>
            <a:xfrm>
              <a:off x="-1179884" y="71251"/>
              <a:ext cx="761662" cy="6519927"/>
            </a:xfrm>
            <a:prstGeom prst="roundRect">
              <a:avLst>
                <a:gd name="adj" fmla="val 0"/>
              </a:avLst>
            </a:prstGeom>
            <a:noFill/>
            <a:ln w="38100">
              <a:prstDash val="solid"/>
            </a:ln>
            <a:effectLst>
              <a:glow rad="635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400" b="1" dirty="0"/>
            </a:p>
          </p:txBody>
        </p:sp>
        <p:sp>
          <p:nvSpPr>
            <p:cNvPr id="32" name="矩形 31"/>
            <p:cNvSpPr/>
            <p:nvPr/>
          </p:nvSpPr>
          <p:spPr>
            <a:xfrm rot="5400000">
              <a:off x="-3724509" y="3004797"/>
              <a:ext cx="5831658" cy="684532"/>
            </a:xfrm>
            <a:prstGeom prst="rect">
              <a:avLst/>
            </a:prstGeom>
          </p:spPr>
          <p:txBody>
            <a:bodyPr wrap="none">
              <a:spAutoFit/>
            </a:bodyPr>
            <a:lstStyle/>
            <a:p>
              <a:r>
                <a:rPr lang="en-US" altLang="zh-CN" sz="2400" b="1" i="0" dirty="0"/>
                <a:t>Attention Module</a:t>
              </a:r>
              <a:endParaRPr lang="zh-CN" altLang="en-US" sz="2400" b="1" i="0" dirty="0"/>
            </a:p>
          </p:txBody>
        </p:sp>
      </p:grpSp>
      <p:cxnSp>
        <p:nvCxnSpPr>
          <p:cNvPr id="33" name="直接箭头连接符 32"/>
          <p:cNvCxnSpPr/>
          <p:nvPr/>
        </p:nvCxnSpPr>
        <p:spPr>
          <a:xfrm flipV="1">
            <a:off x="2767600" y="3469592"/>
            <a:ext cx="289449" cy="76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3764535" y="2545325"/>
            <a:ext cx="43712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3764535" y="4331383"/>
            <a:ext cx="43712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5230551" y="4331383"/>
            <a:ext cx="43712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内容占位符 5"/>
          <p:cNvSpPr txBox="1">
            <a:spLocks/>
          </p:cNvSpPr>
          <p:nvPr/>
        </p:nvSpPr>
        <p:spPr>
          <a:xfrm>
            <a:off x="335362" y="818999"/>
            <a:ext cx="5459735" cy="513527"/>
          </a:xfrm>
          <a:prstGeom prst="rect">
            <a:avLst/>
          </a:prstGeom>
        </p:spPr>
        <p:txBody>
          <a:bodyPr/>
          <a:lstStyle>
            <a:lvl1pPr marL="0" indent="0" algn="l" rtl="0" eaLnBrk="0" fontAlgn="base" hangingPunct="0">
              <a:spcBef>
                <a:spcPct val="20000"/>
              </a:spcBef>
              <a:spcAft>
                <a:spcPct val="0"/>
              </a:spcAft>
              <a:buClr>
                <a:schemeClr val="accent2"/>
              </a:buClr>
              <a:buFont typeface="Wingdings" pitchFamily="2" charset="2"/>
              <a:buNone/>
              <a:defRPr sz="3200">
                <a:solidFill>
                  <a:srgbClr val="0033CC"/>
                </a:solidFill>
                <a:latin typeface="+mj-lt"/>
                <a:ea typeface="+mj-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j-lt"/>
                <a:ea typeface="+mn-ea"/>
              </a:defRPr>
            </a:lvl2pPr>
            <a:lvl3pPr marL="1304925" indent="-395288" algn="l" rtl="0" eaLnBrk="0" fontAlgn="base" hangingPunct="0">
              <a:spcBef>
                <a:spcPct val="20000"/>
              </a:spcBef>
              <a:spcAft>
                <a:spcPct val="0"/>
              </a:spcAft>
              <a:buClr>
                <a:schemeClr val="accent2"/>
              </a:buClr>
              <a:buFont typeface="Wingdings" pitchFamily="2" charset="2"/>
              <a:buChar char="p"/>
              <a:defRPr sz="2400">
                <a:solidFill>
                  <a:schemeClr val="tx1"/>
                </a:solidFill>
                <a:latin typeface="+mj-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sz="1600">
                <a:solidFill>
                  <a:schemeClr val="tx1"/>
                </a:solidFill>
                <a:latin typeface="+mn-lt"/>
                <a:ea typeface="+mn-ea"/>
              </a:defRPr>
            </a:lvl4pPr>
            <a:lvl5pPr marL="2093913" indent="-3984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ea typeface="+mn-ea"/>
              </a:defRPr>
            </a:lvl5pPr>
            <a:lvl6pPr marL="25511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6pPr>
            <a:lvl7pPr marL="30083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7pPr>
            <a:lvl8pPr marL="34655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8pPr>
            <a:lvl9pPr marL="39227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9p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sym typeface="Wingdings" panose="05000000000000000000" pitchFamily="2" charset="2"/>
              </a:rPr>
              <a:t>Pay </a:t>
            </a:r>
            <a:r>
              <a:rPr lang="en-US" altLang="zh-CN" sz="2400" i="0" dirty="0">
                <a:latin typeface="Times New Roman" panose="02020603050405020304" pitchFamily="18" charset="0"/>
                <a:ea typeface="+mn-ea"/>
                <a:cs typeface="Times New Roman" panose="02020603050405020304" pitchFamily="18" charset="0"/>
                <a:sym typeface="Wingdings" panose="05000000000000000000" pitchFamily="2" charset="2"/>
              </a:rPr>
              <a:t>attention to key objects</a:t>
            </a:r>
            <a:endParaRPr lang="en-US" sz="2400" i="0" dirty="0">
              <a:latin typeface="Times New Roman" panose="02020603050405020304" pitchFamily="18" charset="0"/>
              <a:ea typeface="+mn-ea"/>
              <a:cs typeface="Times New Roman" panose="02020603050405020304" pitchFamily="18" charset="0"/>
            </a:endParaRPr>
          </a:p>
        </p:txBody>
      </p:sp>
      <p:sp>
        <p:nvSpPr>
          <p:cNvPr id="38" name="内容占位符 5"/>
          <p:cNvSpPr txBox="1">
            <a:spLocks/>
          </p:cNvSpPr>
          <p:nvPr/>
        </p:nvSpPr>
        <p:spPr>
          <a:xfrm>
            <a:off x="335360" y="1202899"/>
            <a:ext cx="5459735" cy="513527"/>
          </a:xfrm>
          <a:prstGeom prst="rect">
            <a:avLst/>
          </a:prstGeom>
        </p:spPr>
        <p:txBody>
          <a:bodyPr/>
          <a:lstStyle>
            <a:lvl1pPr marL="0" indent="0" algn="l" rtl="0" eaLnBrk="0" fontAlgn="base" hangingPunct="0">
              <a:spcBef>
                <a:spcPct val="20000"/>
              </a:spcBef>
              <a:spcAft>
                <a:spcPct val="0"/>
              </a:spcAft>
              <a:buClr>
                <a:schemeClr val="accent2"/>
              </a:buClr>
              <a:buFont typeface="Wingdings" pitchFamily="2" charset="2"/>
              <a:buNone/>
              <a:defRPr sz="3200">
                <a:solidFill>
                  <a:srgbClr val="0033CC"/>
                </a:solidFill>
                <a:latin typeface="+mj-lt"/>
                <a:ea typeface="+mj-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j-lt"/>
                <a:ea typeface="+mn-ea"/>
              </a:defRPr>
            </a:lvl2pPr>
            <a:lvl3pPr marL="1304925" indent="-395288" algn="l" rtl="0" eaLnBrk="0" fontAlgn="base" hangingPunct="0">
              <a:spcBef>
                <a:spcPct val="20000"/>
              </a:spcBef>
              <a:spcAft>
                <a:spcPct val="0"/>
              </a:spcAft>
              <a:buClr>
                <a:schemeClr val="accent2"/>
              </a:buClr>
              <a:buFont typeface="Wingdings" pitchFamily="2" charset="2"/>
              <a:buChar char="p"/>
              <a:defRPr sz="2400">
                <a:solidFill>
                  <a:schemeClr val="tx1"/>
                </a:solidFill>
                <a:latin typeface="+mj-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sz="1600">
                <a:solidFill>
                  <a:schemeClr val="tx1"/>
                </a:solidFill>
                <a:latin typeface="+mn-lt"/>
                <a:ea typeface="+mn-ea"/>
              </a:defRPr>
            </a:lvl4pPr>
            <a:lvl5pPr marL="2093913" indent="-3984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ea typeface="+mn-ea"/>
              </a:defRPr>
            </a:lvl5pPr>
            <a:lvl6pPr marL="25511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6pPr>
            <a:lvl7pPr marL="30083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7pPr>
            <a:lvl8pPr marL="34655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8pPr>
            <a:lvl9pPr marL="39227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9p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sym typeface="Wingdings" panose="05000000000000000000" pitchFamily="2" charset="2"/>
              </a:rPr>
              <a:t>Learn </a:t>
            </a:r>
            <a:r>
              <a:rPr lang="en-US" altLang="zh-CN" sz="2400" i="0" dirty="0">
                <a:latin typeface="Times New Roman" panose="02020603050405020304" pitchFamily="18" charset="0"/>
                <a:ea typeface="+mn-ea"/>
                <a:cs typeface="Times New Roman" panose="02020603050405020304" pitchFamily="18" charset="0"/>
                <a:sym typeface="Wingdings" panose="05000000000000000000" pitchFamily="2" charset="2"/>
              </a:rPr>
              <a:t>object-centric transformation</a:t>
            </a:r>
            <a:endParaRPr lang="en-US" sz="2400" i="0" dirty="0">
              <a:latin typeface="Times New Roman" panose="02020603050405020304" pitchFamily="18" charset="0"/>
              <a:ea typeface="+mn-ea"/>
              <a:cs typeface="Times New Roman" panose="02020603050405020304" pitchFamily="18" charset="0"/>
            </a:endParaRPr>
          </a:p>
        </p:txBody>
      </p:sp>
      <p:sp>
        <p:nvSpPr>
          <p:cNvPr id="39" name="内容占位符 5"/>
          <p:cNvSpPr txBox="1">
            <a:spLocks/>
          </p:cNvSpPr>
          <p:nvPr/>
        </p:nvSpPr>
        <p:spPr>
          <a:xfrm>
            <a:off x="335360" y="1601816"/>
            <a:ext cx="5459735" cy="513527"/>
          </a:xfrm>
          <a:prstGeom prst="rect">
            <a:avLst/>
          </a:prstGeom>
        </p:spPr>
        <p:txBody>
          <a:bodyPr/>
          <a:lstStyle>
            <a:lvl1pPr marL="0" indent="0" algn="l" rtl="0" eaLnBrk="0" fontAlgn="base" hangingPunct="0">
              <a:spcBef>
                <a:spcPct val="20000"/>
              </a:spcBef>
              <a:spcAft>
                <a:spcPct val="0"/>
              </a:spcAft>
              <a:buClr>
                <a:schemeClr val="accent2"/>
              </a:buClr>
              <a:buFont typeface="Wingdings" pitchFamily="2" charset="2"/>
              <a:buNone/>
              <a:defRPr sz="3200">
                <a:solidFill>
                  <a:srgbClr val="0033CC"/>
                </a:solidFill>
                <a:latin typeface="+mj-lt"/>
                <a:ea typeface="+mj-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j-lt"/>
                <a:ea typeface="+mn-ea"/>
              </a:defRPr>
            </a:lvl2pPr>
            <a:lvl3pPr marL="1304925" indent="-395288" algn="l" rtl="0" eaLnBrk="0" fontAlgn="base" hangingPunct="0">
              <a:spcBef>
                <a:spcPct val="20000"/>
              </a:spcBef>
              <a:spcAft>
                <a:spcPct val="0"/>
              </a:spcAft>
              <a:buClr>
                <a:schemeClr val="accent2"/>
              </a:buClr>
              <a:buFont typeface="Wingdings" pitchFamily="2" charset="2"/>
              <a:buChar char="p"/>
              <a:defRPr sz="2400">
                <a:solidFill>
                  <a:schemeClr val="tx1"/>
                </a:solidFill>
                <a:latin typeface="+mj-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sz="1600">
                <a:solidFill>
                  <a:schemeClr val="tx1"/>
                </a:solidFill>
                <a:latin typeface="+mn-lt"/>
                <a:ea typeface="+mn-ea"/>
              </a:defRPr>
            </a:lvl4pPr>
            <a:lvl5pPr marL="2093913" indent="-398463"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ea typeface="+mn-ea"/>
              </a:defRPr>
            </a:lvl5pPr>
            <a:lvl6pPr marL="25511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6pPr>
            <a:lvl7pPr marL="30083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7pPr>
            <a:lvl8pPr marL="34655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8pPr>
            <a:lvl9pPr marL="3922713" indent="-398463" algn="l" rtl="0" fontAlgn="base">
              <a:spcBef>
                <a:spcPct val="20000"/>
              </a:spcBef>
              <a:spcAft>
                <a:spcPct val="0"/>
              </a:spcAft>
              <a:buClr>
                <a:schemeClr val="accent2"/>
              </a:buClr>
              <a:buFont typeface="Wingdings" pitchFamily="2" charset="2"/>
              <a:buChar char="§"/>
              <a:defRPr sz="1600">
                <a:solidFill>
                  <a:schemeClr val="tx1"/>
                </a:solidFill>
                <a:latin typeface="+mn-lt"/>
                <a:ea typeface="+mn-ea"/>
              </a:defRPr>
            </a:lvl9pPr>
          </a:lstStyle>
          <a:p>
            <a:pPr marL="285750" indent="-285750">
              <a:buFont typeface="Arial" panose="020B0604020202020204" pitchFamily="34" charset="0"/>
              <a:buChar char="•"/>
            </a:pPr>
            <a:r>
              <a:rPr lang="en-US" altLang="zh-CN" sz="2400" i="0" dirty="0">
                <a:latin typeface="Times New Roman" panose="02020603050405020304" pitchFamily="18" charset="0"/>
                <a:ea typeface="+mn-ea"/>
                <a:cs typeface="Times New Roman" panose="02020603050405020304" pitchFamily="18" charset="0"/>
                <a:sym typeface="Wingdings" panose="05000000000000000000" pitchFamily="2" charset="2"/>
              </a:rPr>
              <a:t>Refine part by part</a:t>
            </a:r>
            <a:endParaRPr lang="en-US" sz="2400" i="0" dirty="0">
              <a:latin typeface="Times New Roman" panose="02020603050405020304" pitchFamily="18" charset="0"/>
              <a:ea typeface="+mn-ea"/>
              <a:cs typeface="Times New Roman" panose="02020603050405020304" pitchFamily="18" charset="0"/>
            </a:endParaRPr>
          </a:p>
        </p:txBody>
      </p:sp>
      <p:sp>
        <p:nvSpPr>
          <p:cNvPr id="40" name="文本框 39"/>
          <p:cNvSpPr txBox="1"/>
          <p:nvPr/>
        </p:nvSpPr>
        <p:spPr>
          <a:xfrm>
            <a:off x="5325895" y="1577586"/>
            <a:ext cx="1993202" cy="307777"/>
          </a:xfrm>
          <a:prstGeom prst="rect">
            <a:avLst/>
          </a:prstGeom>
          <a:noFill/>
        </p:spPr>
        <p:txBody>
          <a:bodyPr wrap="square" rtlCol="0">
            <a:spAutoFit/>
          </a:bodyPr>
          <a:lstStyle/>
          <a:p>
            <a:r>
              <a:rPr lang="en-US" altLang="zh-CN" sz="1400" i="0" dirty="0" smtClean="0">
                <a:latin typeface="Times New Roman" panose="02020603050405020304" pitchFamily="18" charset="0"/>
                <a:cs typeface="Times New Roman" panose="02020603050405020304" pitchFamily="18" charset="0"/>
              </a:rPr>
              <a:t>Transformation Network</a:t>
            </a:r>
            <a:endParaRPr lang="zh-CN" altLang="en-US" sz="1400" i="0" dirty="0">
              <a:latin typeface="Times New Roman" panose="02020603050405020304" pitchFamily="18" charset="0"/>
              <a:cs typeface="Times New Roman" panose="02020603050405020304" pitchFamily="18" charset="0"/>
            </a:endParaRPr>
          </a:p>
        </p:txBody>
      </p:sp>
      <p:sp>
        <p:nvSpPr>
          <p:cNvPr id="41" name="右弧形箭头 40"/>
          <p:cNvSpPr/>
          <p:nvPr/>
        </p:nvSpPr>
        <p:spPr>
          <a:xfrm>
            <a:off x="6264946" y="3033215"/>
            <a:ext cx="250967" cy="606127"/>
          </a:xfrm>
          <a:prstGeom prst="curvedLeftArrow">
            <a:avLst>
              <a:gd name="adj1" fmla="val 25000"/>
              <a:gd name="adj2" fmla="val 50000"/>
              <a:gd name="adj3" fmla="val 28765"/>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5179246" y="3176978"/>
            <a:ext cx="1993202" cy="261610"/>
          </a:xfrm>
          <a:prstGeom prst="rect">
            <a:avLst/>
          </a:prstGeom>
          <a:noFill/>
        </p:spPr>
        <p:txBody>
          <a:bodyPr wrap="square" rtlCol="0">
            <a:spAutoFit/>
          </a:bodyPr>
          <a:lstStyle/>
          <a:p>
            <a:r>
              <a:rPr lang="en-US" altLang="zh-CN" sz="1100" i="0" dirty="0" smtClean="0">
                <a:latin typeface="Times New Roman" panose="02020603050405020304" pitchFamily="18" charset="0"/>
                <a:cs typeface="Times New Roman" panose="02020603050405020304" pitchFamily="18" charset="0"/>
              </a:rPr>
              <a:t>Recurrent connected</a:t>
            </a:r>
            <a:endParaRPr lang="zh-CN" altLang="en-US" sz="1100" i="0" dirty="0">
              <a:latin typeface="Times New Roman" panose="02020603050405020304" pitchFamily="18" charset="0"/>
              <a:cs typeface="Times New Roman" panose="02020603050405020304" pitchFamily="18" charset="0"/>
            </a:endParaRPr>
          </a:p>
        </p:txBody>
      </p:sp>
      <p:sp>
        <p:nvSpPr>
          <p:cNvPr id="43" name="文本框 42"/>
          <p:cNvSpPr txBox="1"/>
          <p:nvPr/>
        </p:nvSpPr>
        <p:spPr>
          <a:xfrm>
            <a:off x="1124136" y="2322056"/>
            <a:ext cx="1040493" cy="307777"/>
          </a:xfrm>
          <a:prstGeom prst="rect">
            <a:avLst/>
          </a:prstGeom>
          <a:noFill/>
        </p:spPr>
        <p:txBody>
          <a:bodyPr wrap="square" rtlCol="0">
            <a:spAutoFit/>
          </a:bodyPr>
          <a:lstStyle/>
          <a:p>
            <a:r>
              <a:rPr lang="en-US" altLang="zh-CN" sz="1400" i="0" dirty="0" smtClean="0">
                <a:latin typeface="Times New Roman" panose="02020603050405020304" pitchFamily="18" charset="0"/>
                <a:cs typeface="Times New Roman" panose="02020603050405020304" pitchFamily="18" charset="0"/>
              </a:rPr>
              <a:t>Input frame</a:t>
            </a:r>
            <a:endParaRPr lang="zh-CN" altLang="en-US" sz="1400" i="0" dirty="0">
              <a:latin typeface="Times New Roman" panose="02020603050405020304" pitchFamily="18" charset="0"/>
              <a:cs typeface="Times New Roman" panose="02020603050405020304" pitchFamily="18" charset="0"/>
            </a:endParaRPr>
          </a:p>
        </p:txBody>
      </p:sp>
      <p:sp>
        <p:nvSpPr>
          <p:cNvPr id="44" name="文本框 43"/>
          <p:cNvSpPr txBox="1"/>
          <p:nvPr/>
        </p:nvSpPr>
        <p:spPr>
          <a:xfrm>
            <a:off x="1125723" y="6001543"/>
            <a:ext cx="1040493" cy="307777"/>
          </a:xfrm>
          <a:prstGeom prst="rect">
            <a:avLst/>
          </a:prstGeom>
          <a:noFill/>
        </p:spPr>
        <p:txBody>
          <a:bodyPr wrap="square" rtlCol="0">
            <a:spAutoFit/>
          </a:bodyPr>
          <a:lstStyle/>
          <a:p>
            <a:r>
              <a:rPr lang="en-US" altLang="zh-CN" sz="1400" i="0" dirty="0" smtClean="0">
                <a:latin typeface="Times New Roman" panose="02020603050405020304" pitchFamily="18" charset="0"/>
                <a:cs typeface="Times New Roman" panose="02020603050405020304" pitchFamily="18" charset="0"/>
              </a:rPr>
              <a:t>Next frame</a:t>
            </a:r>
            <a:endParaRPr lang="zh-CN" altLang="en-US" sz="1400" i="0" dirty="0">
              <a:latin typeface="Times New Roman" panose="02020603050405020304" pitchFamily="18" charset="0"/>
              <a:cs typeface="Times New Roman" panose="02020603050405020304" pitchFamily="18" charset="0"/>
            </a:endParaRPr>
          </a:p>
        </p:txBody>
      </p:sp>
      <p:sp>
        <p:nvSpPr>
          <p:cNvPr id="45" name="左箭头 44"/>
          <p:cNvSpPr/>
          <p:nvPr/>
        </p:nvSpPr>
        <p:spPr>
          <a:xfrm>
            <a:off x="2975697" y="5315742"/>
            <a:ext cx="5867400" cy="266417"/>
          </a:xfrm>
          <a:prstGeom prst="leftArrow">
            <a:avLst/>
          </a:prstGeom>
          <a:solidFill>
            <a:schemeClr val="accent5">
              <a:lumMod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53682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1.04167E-6 -2.96296E-6 L 3.69713E-17 0.275 " pathEditMode="relative" rAng="0" ptsTypes="AA">
                                      <p:cBhvr>
                                        <p:cTn id="72" dur="2000" fill="hold"/>
                                        <p:tgtEl>
                                          <p:spTgt spid="11"/>
                                        </p:tgtEl>
                                        <p:attrNameLst>
                                          <p:attrName>ppt_x</p:attrName>
                                          <p:attrName>ppt_y</p:attrName>
                                        </p:attrNameLst>
                                      </p:cBhvr>
                                      <p:rCtr x="-39" y="13819"/>
                                    </p:animMotion>
                                  </p:childTnLst>
                                </p:cTn>
                              </p:par>
                              <p:par>
                                <p:cTn id="73" presetID="42" presetClass="path" presetSubtype="0" accel="50000" decel="50000" fill="hold" nodeType="withEffect">
                                  <p:stCondLst>
                                    <p:cond delay="0"/>
                                  </p:stCondLst>
                                  <p:childTnLst>
                                    <p:animMotion origin="layout" path="M -2.29167E-6 -2.96296E-6 L 0.19128 0.07084 " pathEditMode="relative" rAng="0" ptsTypes="AA">
                                      <p:cBhvr>
                                        <p:cTn id="74" dur="2000" fill="hold"/>
                                        <p:tgtEl>
                                          <p:spTgt spid="12"/>
                                        </p:tgtEl>
                                        <p:attrNameLst>
                                          <p:attrName>ppt_x</p:attrName>
                                          <p:attrName>ppt_y</p:attrName>
                                        </p:attrNameLst>
                                      </p:cBhvr>
                                      <p:rCtr x="9557" y="3542"/>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1.04167E-6 4.07407E-6 L -0.00065 0.27893 " pathEditMode="relative" rAng="0" ptsTypes="AA">
                                      <p:cBhvr>
                                        <p:cTn id="82" dur="2000" fill="hold"/>
                                        <p:tgtEl>
                                          <p:spTgt spid="14"/>
                                        </p:tgtEl>
                                        <p:attrNameLst>
                                          <p:attrName>ppt_x</p:attrName>
                                          <p:attrName>ppt_y</p:attrName>
                                        </p:attrNameLst>
                                      </p:cBhvr>
                                      <p:rCtr x="-39" y="13935"/>
                                    </p:animMotion>
                                  </p:childTnLst>
                                </p:cTn>
                              </p:par>
                              <p:par>
                                <p:cTn id="83" presetID="42" presetClass="path" presetSubtype="0" accel="50000" decel="50000" fill="hold" nodeType="withEffect">
                                  <p:stCondLst>
                                    <p:cond delay="0"/>
                                  </p:stCondLst>
                                  <p:childTnLst>
                                    <p:animMotion origin="layout" path="M 0.00313 0.00208 L 0.13086 0.17639 " pathEditMode="relative" rAng="0" ptsTypes="AA">
                                      <p:cBhvr>
                                        <p:cTn id="84" dur="2000" fill="hold"/>
                                        <p:tgtEl>
                                          <p:spTgt spid="29"/>
                                        </p:tgtEl>
                                        <p:attrNameLst>
                                          <p:attrName>ppt_x</p:attrName>
                                          <p:attrName>ppt_y</p:attrName>
                                        </p:attrNameLst>
                                      </p:cBhvr>
                                      <p:rCtr x="6380" y="8704"/>
                                    </p:animMotion>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4" grpId="0" animBg="1"/>
      <p:bldP spid="25" grpId="0" animBg="1"/>
      <p:bldP spid="26" grpId="0" animBg="1"/>
      <p:bldP spid="37" grpId="0"/>
      <p:bldP spid="38" grpId="0"/>
      <p:bldP spid="39" grpId="0"/>
      <p:bldP spid="40" grpId="0"/>
      <p:bldP spid="41" grpId="0" animBg="1"/>
      <p:bldP spid="42" grpId="0"/>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p:txBody>
          <a:bodyPr/>
          <a:lstStyle/>
          <a:p>
            <a:endParaRPr lang="en-US" sz="2400" dirty="0">
              <a:solidFill>
                <a:srgbClr val="0033CC"/>
              </a:solidFill>
              <a:cs typeface="+mn-cs"/>
            </a:endParaRPr>
          </a:p>
        </p:txBody>
      </p:sp>
      <p:grpSp>
        <p:nvGrpSpPr>
          <p:cNvPr id="8" name="组合 7"/>
          <p:cNvGrpSpPr/>
          <p:nvPr/>
        </p:nvGrpSpPr>
        <p:grpSpPr>
          <a:xfrm>
            <a:off x="7943160" y="4056431"/>
            <a:ext cx="574404" cy="567706"/>
            <a:chOff x="9115425" y="2390775"/>
            <a:chExt cx="790575" cy="723900"/>
          </a:xfrm>
        </p:grpSpPr>
        <p:cxnSp>
          <p:nvCxnSpPr>
            <p:cNvPr id="9" name="直接箭头连接符 8"/>
            <p:cNvCxnSpPr/>
            <p:nvPr/>
          </p:nvCxnSpPr>
          <p:spPr>
            <a:xfrm flipH="1">
              <a:off x="9220200" y="26860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9324975" y="277177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9429750" y="28765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9410700"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9515475" y="256222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9620250" y="26670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9648825" y="28384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9210675"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115425" y="2390775"/>
              <a:ext cx="790575" cy="723900"/>
            </a:xfrm>
            <a:prstGeom prst="rect">
              <a:avLst/>
            </a:prstGeom>
            <a:noFill/>
            <a:ln w="19050">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sp>
        <p:nvSpPr>
          <p:cNvPr id="18" name="矩形 17"/>
          <p:cNvSpPr/>
          <p:nvPr/>
        </p:nvSpPr>
        <p:spPr>
          <a:xfrm>
            <a:off x="695400" y="2597311"/>
            <a:ext cx="2300578" cy="2209800"/>
          </a:xfrm>
          <a:prstGeom prst="rect">
            <a:avLst/>
          </a:prstGeom>
          <a:noFill/>
          <a:ln w="19050" cap="flat" cmpd="sng" algn="ctr">
            <a:solidFill>
              <a:srgbClr val="70AD47"/>
            </a:solidFill>
            <a:prstDash val="dash"/>
            <a:miter lim="800000"/>
          </a:ln>
          <a:effectLst/>
        </p:spPr>
        <p:txBody>
          <a:bodyPr rtlCol="0" anchor="ctr"/>
          <a:lstStyle/>
          <a:p>
            <a:pPr algn="ctr" fontAlgn="auto">
              <a:spcBef>
                <a:spcPts val="0"/>
              </a:spcBef>
              <a:spcAft>
                <a:spcPts val="0"/>
              </a:spcAft>
            </a:pPr>
            <a:endParaRPr lang="zh-CN" altLang="en-US" kern="0">
              <a:solidFill>
                <a:prstClr val="black"/>
              </a:solidFill>
              <a:latin typeface="等线"/>
              <a:ea typeface="等线" panose="02010600030101010101" pitchFamily="2" charset="-122"/>
            </a:endParaRPr>
          </a:p>
        </p:txBody>
      </p:sp>
      <p:sp>
        <p:nvSpPr>
          <p:cNvPr id="19" name="矩形 18"/>
          <p:cNvSpPr/>
          <p:nvPr/>
        </p:nvSpPr>
        <p:spPr>
          <a:xfrm>
            <a:off x="924000" y="2850821"/>
            <a:ext cx="2300355" cy="2184890"/>
          </a:xfrm>
          <a:prstGeom prst="rect">
            <a:avLst/>
          </a:prstGeom>
          <a:noFill/>
          <a:ln w="19050" cap="flat" cmpd="sng" algn="ctr">
            <a:solidFill>
              <a:srgbClr val="70AD47"/>
            </a:solidFill>
            <a:prstDash val="dash"/>
            <a:miter lim="800000"/>
          </a:ln>
          <a:effectLst/>
        </p:spPr>
        <p:txBody>
          <a:bodyPr rtlCol="0" anchor="ctr"/>
          <a:lstStyle/>
          <a:p>
            <a:pPr algn="ctr" fontAlgn="auto">
              <a:spcBef>
                <a:spcPts val="0"/>
              </a:spcBef>
              <a:spcAft>
                <a:spcPts val="0"/>
              </a:spcAft>
            </a:pPr>
            <a:endParaRPr lang="zh-CN" altLang="en-US" kern="0">
              <a:solidFill>
                <a:prstClr val="black"/>
              </a:solidFill>
              <a:latin typeface="等线"/>
              <a:ea typeface="等线" panose="02010600030101010101" pitchFamily="2" charset="-122"/>
            </a:endParaRPr>
          </a:p>
        </p:txBody>
      </p:sp>
      <p:sp>
        <p:nvSpPr>
          <p:cNvPr id="20" name="内容占位符 5"/>
          <p:cNvSpPr>
            <a:spLocks noGrp="1"/>
          </p:cNvSpPr>
          <p:nvPr>
            <p:ph idx="4294967295"/>
          </p:nvPr>
        </p:nvSpPr>
        <p:spPr>
          <a:xfrm>
            <a:off x="252515" y="503675"/>
            <a:ext cx="11461751" cy="513527"/>
          </a:xfrm>
          <a:prstGeom prst="rect">
            <a:avLst/>
          </a:prstGeom>
        </p:spPr>
        <p:txBody>
          <a:bodyPr/>
          <a:lstStyle/>
          <a:p>
            <a:pPr marL="0" indent="0">
              <a:buClr>
                <a:schemeClr val="accent2"/>
              </a:buClr>
              <a:buNone/>
            </a:pPr>
            <a:r>
              <a:rPr lang="en-US" altLang="zh-CN" sz="3200" dirty="0" smtClean="0">
                <a:solidFill>
                  <a:srgbClr val="0033CC"/>
                </a:solidFill>
                <a:latin typeface="Times New Roman" panose="02020603050405020304" pitchFamily="18" charset="0"/>
                <a:cs typeface="Times New Roman" panose="02020603050405020304" pitchFamily="18" charset="0"/>
              </a:rPr>
              <a:t>Network Structure</a:t>
            </a:r>
            <a:endParaRPr lang="en-US" altLang="zh-CN" sz="3200" dirty="0">
              <a:solidFill>
                <a:srgbClr val="0033CC"/>
              </a:solidFill>
              <a:latin typeface="Times New Roman" panose="02020603050405020304" pitchFamily="18" charset="0"/>
              <a:cs typeface="Times New Roman" panose="02020603050405020304" pitchFamily="18" charset="0"/>
            </a:endParaRPr>
          </a:p>
        </p:txBody>
      </p:sp>
      <p:sp>
        <p:nvSpPr>
          <p:cNvPr id="21" name="矩形 20"/>
          <p:cNvSpPr/>
          <p:nvPr/>
        </p:nvSpPr>
        <p:spPr>
          <a:xfrm>
            <a:off x="282995" y="1133745"/>
            <a:ext cx="9721080" cy="461665"/>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latin typeface="Times New Roman" panose="02020603050405020304" pitchFamily="18" charset="0"/>
                <a:ea typeface="+mn-ea"/>
                <a:cs typeface="Times New Roman" panose="02020603050405020304" pitchFamily="18" charset="0"/>
              </a:rPr>
              <a:t>Transformation Network: kernel-generation</a:t>
            </a:r>
            <a:endParaRPr lang="zh-CN" altLang="en-US" sz="2400" i="0" dirty="0">
              <a:latin typeface="Times New Roman" panose="02020603050405020304" pitchFamily="18" charset="0"/>
              <a:ea typeface="+mn-ea"/>
              <a:cs typeface="Times New Roman" panose="02020603050405020304" pitchFamily="18" charset="0"/>
            </a:endParaRPr>
          </a:p>
        </p:txBody>
      </p:sp>
      <p:pic>
        <p:nvPicPr>
          <p:cNvPr id="22" name="图片 21"/>
          <p:cNvPicPr>
            <a:picLocks noChangeAspect="1"/>
          </p:cNvPicPr>
          <p:nvPr/>
        </p:nvPicPr>
        <p:blipFill>
          <a:blip r:embed="rId3" cstate="print"/>
          <a:stretch>
            <a:fillRect/>
          </a:stretch>
        </p:blipFill>
        <p:spPr>
          <a:xfrm>
            <a:off x="1429525" y="3045690"/>
            <a:ext cx="1012680" cy="1025760"/>
          </a:xfrm>
          <a:prstGeom prst="rect">
            <a:avLst/>
          </a:prstGeom>
          <a:ln w="19050">
            <a:solidFill>
              <a:schemeClr val="tx1"/>
            </a:solidFill>
          </a:ln>
        </p:spPr>
      </p:pic>
      <p:pic>
        <p:nvPicPr>
          <p:cNvPr id="23" name="图片 22"/>
          <p:cNvPicPr>
            <a:picLocks noChangeAspect="1"/>
          </p:cNvPicPr>
          <p:nvPr/>
        </p:nvPicPr>
        <p:blipFill>
          <a:blip r:embed="rId3" cstate="print"/>
          <a:stretch>
            <a:fillRect/>
          </a:stretch>
        </p:blipFill>
        <p:spPr>
          <a:xfrm>
            <a:off x="1584663" y="3249938"/>
            <a:ext cx="1012680" cy="1025760"/>
          </a:xfrm>
          <a:prstGeom prst="rect">
            <a:avLst/>
          </a:prstGeom>
          <a:ln w="19050">
            <a:solidFill>
              <a:schemeClr val="tx1"/>
            </a:solidFill>
          </a:ln>
        </p:spPr>
      </p:pic>
      <p:pic>
        <p:nvPicPr>
          <p:cNvPr id="24" name="图片 23"/>
          <p:cNvPicPr>
            <a:picLocks noChangeAspect="1"/>
          </p:cNvPicPr>
          <p:nvPr/>
        </p:nvPicPr>
        <p:blipFill>
          <a:blip r:embed="rId3" cstate="print"/>
          <a:stretch>
            <a:fillRect/>
          </a:stretch>
        </p:blipFill>
        <p:spPr>
          <a:xfrm>
            <a:off x="1754000" y="3454186"/>
            <a:ext cx="1012680" cy="1025760"/>
          </a:xfrm>
          <a:prstGeom prst="rect">
            <a:avLst/>
          </a:prstGeom>
          <a:ln w="19050">
            <a:solidFill>
              <a:schemeClr val="tx1"/>
            </a:solidFill>
          </a:ln>
        </p:spPr>
      </p:pic>
      <p:cxnSp>
        <p:nvCxnSpPr>
          <p:cNvPr id="25" name="直接箭头连接符 24"/>
          <p:cNvCxnSpPr/>
          <p:nvPr/>
        </p:nvCxnSpPr>
        <p:spPr>
          <a:xfrm>
            <a:off x="2969882" y="3961844"/>
            <a:ext cx="1177924" cy="5222"/>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6" name="立方体 25"/>
          <p:cNvSpPr/>
          <p:nvPr/>
        </p:nvSpPr>
        <p:spPr>
          <a:xfrm rot="5400000" flipH="1">
            <a:off x="9078787" y="3538390"/>
            <a:ext cx="2432100" cy="901579"/>
          </a:xfrm>
          <a:prstGeom prst="cube">
            <a:avLst>
              <a:gd name="adj" fmla="val 94778"/>
            </a:avLst>
          </a:prstGeom>
          <a:noFill/>
          <a:ln w="28575"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7" name="矩形 26"/>
          <p:cNvSpPr/>
          <p:nvPr/>
        </p:nvSpPr>
        <p:spPr>
          <a:xfrm>
            <a:off x="1958059" y="5399928"/>
            <a:ext cx="444766" cy="369332"/>
          </a:xfrm>
          <a:prstGeom prst="rect">
            <a:avLst/>
          </a:prstGeom>
        </p:spPr>
        <p:txBody>
          <a:bodyPr wrap="square">
            <a:spAutoFit/>
          </a:bodyPr>
          <a:lstStyle/>
          <a:p>
            <a:pPr fontAlgn="auto">
              <a:spcBef>
                <a:spcPts val="0"/>
              </a:spcBef>
              <a:spcAft>
                <a:spcPts val="0"/>
              </a:spcAft>
            </a:pPr>
            <a:r>
              <a:rPr lang="en-US" altLang="zh-CN"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P</a:t>
            </a:r>
            <a:r>
              <a:rPr lang="en-US" altLang="zh-CN"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t</a:t>
            </a:r>
            <a:endParaRPr lang="zh-CN" altLang="en-US"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 name="立方体 27"/>
          <p:cNvSpPr/>
          <p:nvPr/>
        </p:nvSpPr>
        <p:spPr>
          <a:xfrm rot="5400000" flipH="1">
            <a:off x="9798877" y="3761271"/>
            <a:ext cx="914095" cy="383402"/>
          </a:xfrm>
          <a:prstGeom prst="cube">
            <a:avLst>
              <a:gd name="adj" fmla="val 94778"/>
            </a:avLst>
          </a:prstGeom>
          <a:solidFill>
            <a:srgbClr val="0070C0"/>
          </a:solidFill>
          <a:ln w="28575"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9" name="立方体 28"/>
          <p:cNvSpPr/>
          <p:nvPr/>
        </p:nvSpPr>
        <p:spPr>
          <a:xfrm rot="5400000" flipH="1">
            <a:off x="3572992" y="3569049"/>
            <a:ext cx="2432100" cy="901578"/>
          </a:xfrm>
          <a:prstGeom prst="cube">
            <a:avLst>
              <a:gd name="adj" fmla="val 94778"/>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30" name="立方体 29"/>
          <p:cNvSpPr/>
          <p:nvPr/>
        </p:nvSpPr>
        <p:spPr>
          <a:xfrm rot="5400000" flipH="1">
            <a:off x="4250403" y="3751866"/>
            <a:ext cx="2112033" cy="875680"/>
          </a:xfrm>
          <a:prstGeom prst="cube">
            <a:avLst>
              <a:gd name="adj" fmla="val 87453"/>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31" name="立方体 30"/>
          <p:cNvSpPr/>
          <p:nvPr/>
        </p:nvSpPr>
        <p:spPr>
          <a:xfrm rot="5400000" flipH="1">
            <a:off x="4875871" y="3907214"/>
            <a:ext cx="1821852" cy="855165"/>
          </a:xfrm>
          <a:prstGeom prst="cube">
            <a:avLst>
              <a:gd name="adj" fmla="val 75397"/>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32" name="立方体 31"/>
          <p:cNvSpPr/>
          <p:nvPr/>
        </p:nvSpPr>
        <p:spPr>
          <a:xfrm rot="5400000" flipH="1">
            <a:off x="5607320" y="4050879"/>
            <a:ext cx="1592125" cy="797561"/>
          </a:xfrm>
          <a:prstGeom prst="cube">
            <a:avLst>
              <a:gd name="adj" fmla="val 69591"/>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33" name="矩形 32"/>
          <p:cNvSpPr/>
          <p:nvPr/>
        </p:nvSpPr>
        <p:spPr>
          <a:xfrm>
            <a:off x="4003955" y="2685801"/>
            <a:ext cx="5378245" cy="2654710"/>
          </a:xfrm>
          <a:prstGeom prst="rect">
            <a:avLst/>
          </a:prstGeom>
          <a:noFill/>
          <a:ln w="12700" cap="flat" cmpd="sng" algn="ctr">
            <a:solidFill>
              <a:srgbClr val="5B9BD5"/>
            </a:solidFill>
            <a:prstDash val="lgDash"/>
            <a:miter lim="800000"/>
          </a:ln>
          <a:effectLst>
            <a:glow rad="63500">
              <a:srgbClr val="A5A5A5">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34" name="矩形 33"/>
          <p:cNvSpPr/>
          <p:nvPr/>
        </p:nvSpPr>
        <p:spPr>
          <a:xfrm>
            <a:off x="7013195" y="3375278"/>
            <a:ext cx="209192" cy="1860610"/>
          </a:xfrm>
          <a:prstGeom prst="rect">
            <a:avLst/>
          </a:prstGeom>
          <a:noFill/>
          <a:ln w="38100">
            <a:solidFill>
              <a:srgbClr val="B4CCEA"/>
            </a:solidFill>
          </a:ln>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zh-CN" altLang="en-US" kern="0">
              <a:solidFill>
                <a:prstClr val="black"/>
              </a:solidFill>
              <a:latin typeface="等线"/>
              <a:ea typeface="等线" panose="02010600030101010101" pitchFamily="2" charset="-122"/>
            </a:endParaRPr>
          </a:p>
        </p:txBody>
      </p:sp>
      <p:sp>
        <p:nvSpPr>
          <p:cNvPr id="35" name="流程图: 汇总连接 34"/>
          <p:cNvSpPr/>
          <p:nvPr/>
        </p:nvSpPr>
        <p:spPr>
          <a:xfrm>
            <a:off x="7975347" y="1900706"/>
            <a:ext cx="524703" cy="548272"/>
          </a:xfrm>
          <a:prstGeom prst="flowChartSummingJunction">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36" name="肘形连接符 35"/>
          <p:cNvCxnSpPr>
            <a:stCxn id="24" idx="0"/>
            <a:endCxn id="35" idx="2"/>
          </p:cNvCxnSpPr>
          <p:nvPr/>
        </p:nvCxnSpPr>
        <p:spPr>
          <a:xfrm rot="5400000" flipH="1" flipV="1">
            <a:off x="4478171" y="-42989"/>
            <a:ext cx="1279344" cy="5715007"/>
          </a:xfrm>
          <a:prstGeom prst="bentConnector2">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7" name="肘形连接符 36"/>
          <p:cNvCxnSpPr>
            <a:stCxn id="35" idx="6"/>
            <a:endCxn id="28" idx="5"/>
          </p:cNvCxnSpPr>
          <p:nvPr/>
        </p:nvCxnSpPr>
        <p:spPr>
          <a:xfrm>
            <a:off x="8500050" y="2174842"/>
            <a:ext cx="1937565" cy="1321083"/>
          </a:xfrm>
          <a:prstGeom prst="bentConnector2">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9" name="矩形 38"/>
          <p:cNvSpPr/>
          <p:nvPr/>
        </p:nvSpPr>
        <p:spPr>
          <a:xfrm>
            <a:off x="9603006" y="5164131"/>
            <a:ext cx="1814920" cy="338554"/>
          </a:xfrm>
          <a:prstGeom prst="rect">
            <a:avLst/>
          </a:prstGeom>
        </p:spPr>
        <p:txBody>
          <a:bodyPr wrap="none">
            <a:spAutoFit/>
          </a:bodyPr>
          <a:lstStyle/>
          <a:p>
            <a:r>
              <a:rPr lang="en-US" altLang="zh-CN" sz="1600" i="0" dirty="0">
                <a:latin typeface="Times New Roman" panose="02020603050405020304" pitchFamily="18" charset="0"/>
                <a:ea typeface="+mn-ea"/>
                <a:cs typeface="Times New Roman" panose="02020603050405020304" pitchFamily="18" charset="0"/>
              </a:rPr>
              <a:t>transformed images</a:t>
            </a:r>
          </a:p>
        </p:txBody>
      </p:sp>
      <p:cxnSp>
        <p:nvCxnSpPr>
          <p:cNvPr id="40" name="直接箭头连接符 39"/>
          <p:cNvCxnSpPr/>
          <p:nvPr/>
        </p:nvCxnSpPr>
        <p:spPr>
          <a:xfrm flipH="1" flipV="1">
            <a:off x="8230364" y="2459786"/>
            <a:ext cx="10330" cy="1387178"/>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1" name="矩形 40"/>
          <p:cNvSpPr/>
          <p:nvPr/>
        </p:nvSpPr>
        <p:spPr>
          <a:xfrm>
            <a:off x="8589750" y="4126622"/>
            <a:ext cx="779381" cy="338554"/>
          </a:xfrm>
          <a:prstGeom prst="rect">
            <a:avLst/>
          </a:prstGeom>
        </p:spPr>
        <p:txBody>
          <a:bodyPr wrap="none">
            <a:spAutoFit/>
          </a:bodyPr>
          <a:lstStyle/>
          <a:p>
            <a:r>
              <a:rPr lang="en-US" altLang="zh-CN" sz="1600" i="0" dirty="0" smtClean="0">
                <a:latin typeface="Times New Roman" panose="02020603050405020304" pitchFamily="18" charset="0"/>
                <a:ea typeface="+mn-ea"/>
                <a:cs typeface="Times New Roman" panose="02020603050405020304" pitchFamily="18" charset="0"/>
              </a:rPr>
              <a:t>kernels</a:t>
            </a:r>
            <a:endParaRPr lang="en-US" altLang="zh-CN" sz="1600" i="0" dirty="0">
              <a:latin typeface="Times New Roman" panose="02020603050405020304" pitchFamily="18" charset="0"/>
              <a:ea typeface="+mn-ea"/>
              <a:cs typeface="Times New Roman" panose="02020603050405020304" pitchFamily="18" charset="0"/>
            </a:endParaRPr>
          </a:p>
        </p:txBody>
      </p:sp>
      <p:sp>
        <p:nvSpPr>
          <p:cNvPr id="42" name="矩形 41"/>
          <p:cNvSpPr/>
          <p:nvPr/>
        </p:nvSpPr>
        <p:spPr>
          <a:xfrm>
            <a:off x="1138048" y="3079421"/>
            <a:ext cx="2306483" cy="2166301"/>
          </a:xfrm>
          <a:prstGeom prst="rect">
            <a:avLst/>
          </a:prstGeom>
          <a:noFill/>
          <a:ln w="19050" cap="flat" cmpd="sng" algn="ctr">
            <a:solidFill>
              <a:srgbClr val="70AD47"/>
            </a:solidFill>
            <a:prstDash val="dash"/>
            <a:miter lim="800000"/>
          </a:ln>
          <a:effectLst/>
        </p:spPr>
        <p:txBody>
          <a:bodyPr rtlCol="0" anchor="ctr"/>
          <a:lstStyle/>
          <a:p>
            <a:pPr algn="ctr" fontAlgn="auto">
              <a:spcBef>
                <a:spcPts val="0"/>
              </a:spcBef>
              <a:spcAft>
                <a:spcPts val="0"/>
              </a:spcAft>
            </a:pPr>
            <a:endParaRPr lang="zh-CN" altLang="en-US" kern="0">
              <a:solidFill>
                <a:prstClr val="black"/>
              </a:solidFill>
              <a:latin typeface="等线"/>
              <a:ea typeface="等线" panose="02010600030101010101" pitchFamily="2" charset="-122"/>
            </a:endParaRPr>
          </a:p>
        </p:txBody>
      </p:sp>
      <p:grpSp>
        <p:nvGrpSpPr>
          <p:cNvPr id="43" name="组合 42"/>
          <p:cNvGrpSpPr/>
          <p:nvPr/>
        </p:nvGrpSpPr>
        <p:grpSpPr>
          <a:xfrm>
            <a:off x="8009322" y="3961844"/>
            <a:ext cx="574404" cy="567706"/>
            <a:chOff x="9115425" y="2390775"/>
            <a:chExt cx="790575" cy="723900"/>
          </a:xfrm>
        </p:grpSpPr>
        <p:cxnSp>
          <p:nvCxnSpPr>
            <p:cNvPr id="44" name="直接箭头连接符 43"/>
            <p:cNvCxnSpPr/>
            <p:nvPr/>
          </p:nvCxnSpPr>
          <p:spPr>
            <a:xfrm flipH="1">
              <a:off x="9220200" y="26860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H="1">
              <a:off x="9324975" y="277177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H="1">
              <a:off x="9429750" y="28765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H="1">
              <a:off x="9410700"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H="1">
              <a:off x="9515475" y="256222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H="1">
              <a:off x="9620250" y="26670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9115425" y="2390775"/>
              <a:ext cx="790575" cy="723900"/>
            </a:xfrm>
            <a:prstGeom prst="rect">
              <a:avLst/>
            </a:prstGeom>
            <a:noFill/>
            <a:ln w="19050">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51" name="直接箭头连接符 50"/>
            <p:cNvCxnSpPr/>
            <p:nvPr/>
          </p:nvCxnSpPr>
          <p:spPr>
            <a:xfrm flipH="1">
              <a:off x="9648825" y="28384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flipH="1">
              <a:off x="9210675"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7857070" y="4163205"/>
            <a:ext cx="574404" cy="567706"/>
            <a:chOff x="9115425" y="2390775"/>
            <a:chExt cx="790575" cy="723900"/>
          </a:xfrm>
        </p:grpSpPr>
        <p:cxnSp>
          <p:nvCxnSpPr>
            <p:cNvPr id="54" name="直接箭头连接符 53"/>
            <p:cNvCxnSpPr/>
            <p:nvPr/>
          </p:nvCxnSpPr>
          <p:spPr>
            <a:xfrm flipH="1">
              <a:off x="9220200" y="26860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H="1">
              <a:off x="9324975" y="277177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H="1">
              <a:off x="9429750" y="28765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flipH="1">
              <a:off x="9410700"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H="1">
              <a:off x="9515475" y="256222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a:off x="9620250" y="26670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9115425" y="2390775"/>
              <a:ext cx="790575" cy="723900"/>
            </a:xfrm>
            <a:prstGeom prst="rect">
              <a:avLst/>
            </a:prstGeom>
            <a:noFill/>
            <a:ln w="19050">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61" name="直接箭头连接符 60"/>
            <p:cNvCxnSpPr/>
            <p:nvPr/>
          </p:nvCxnSpPr>
          <p:spPr>
            <a:xfrm flipH="1">
              <a:off x="9648825" y="28384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flipH="1">
              <a:off x="9210675"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3" name="直接箭头连接符 62"/>
          <p:cNvCxnSpPr>
            <a:endCxn id="34" idx="1"/>
          </p:cNvCxnSpPr>
          <p:nvPr/>
        </p:nvCxnSpPr>
        <p:spPr>
          <a:xfrm>
            <a:off x="6640240" y="4305583"/>
            <a:ext cx="372955" cy="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4" name="直接箭头连接符 63"/>
          <p:cNvCxnSpPr/>
          <p:nvPr/>
        </p:nvCxnSpPr>
        <p:spPr>
          <a:xfrm>
            <a:off x="7295560" y="4324005"/>
            <a:ext cx="372955" cy="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5" name="矩形 64"/>
          <p:cNvSpPr/>
          <p:nvPr/>
        </p:nvSpPr>
        <p:spPr>
          <a:xfrm>
            <a:off x="5668406" y="2667690"/>
            <a:ext cx="2227661" cy="338554"/>
          </a:xfrm>
          <a:prstGeom prst="rect">
            <a:avLst/>
          </a:prstGeom>
        </p:spPr>
        <p:txBody>
          <a:bodyPr wrap="none">
            <a:spAutoFit/>
          </a:bodyPr>
          <a:lstStyle/>
          <a:p>
            <a:r>
              <a:rPr lang="en-US" altLang="zh-CN" sz="1600" i="0" dirty="0" smtClean="0">
                <a:latin typeface="Times New Roman" panose="02020603050405020304" pitchFamily="18" charset="0"/>
                <a:ea typeface="+mn-ea"/>
                <a:cs typeface="Times New Roman" panose="02020603050405020304" pitchFamily="18" charset="0"/>
              </a:rPr>
              <a:t>Transformation Network</a:t>
            </a:r>
            <a:endParaRPr lang="en-US" altLang="zh-CN" sz="1600" i="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88943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100"/>
                                  </p:stCondLst>
                                  <p:childTnLst>
                                    <p:set>
                                      <p:cBhvr>
                                        <p:cTn id="11" dur="1" fill="hold">
                                          <p:stCondLst>
                                            <p:cond delay="0"/>
                                          </p:stCondLst>
                                        </p:cTn>
                                        <p:tgtEl>
                                          <p:spTgt spid="23"/>
                                        </p:tgtEl>
                                        <p:attrNameLst>
                                          <p:attrName>style.visibility</p:attrName>
                                        </p:attrNameLst>
                                      </p:cBhvr>
                                      <p:to>
                                        <p:strVal val="visible"/>
                                      </p:to>
                                    </p:set>
                                  </p:childTnLst>
                                </p:cTn>
                              </p:par>
                            </p:childTnLst>
                          </p:cTn>
                        </p:par>
                        <p:par>
                          <p:cTn id="12" fill="hold">
                            <p:stCondLst>
                              <p:cond delay="100"/>
                            </p:stCondLst>
                            <p:childTnLst>
                              <p:par>
                                <p:cTn id="13" presetID="1" presetClass="entr" presetSubtype="0" fill="hold" grpId="0" nodeType="afterEffect">
                                  <p:stCondLst>
                                    <p:cond delay="10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200"/>
                            </p:stCondLst>
                            <p:childTnLst>
                              <p:par>
                                <p:cTn id="16" presetID="1" presetClass="entr" presetSubtype="0" fill="hold" nodeType="afterEffect">
                                  <p:stCondLst>
                                    <p:cond delay="100"/>
                                  </p:stCondLst>
                                  <p:childTnLst>
                                    <p:set>
                                      <p:cBhvr>
                                        <p:cTn id="17" dur="1" fill="hold">
                                          <p:stCondLst>
                                            <p:cond delay="0"/>
                                          </p:stCondLst>
                                        </p:cTn>
                                        <p:tgtEl>
                                          <p:spTgt spid="22"/>
                                        </p:tgtEl>
                                        <p:attrNameLst>
                                          <p:attrName>style.visibility</p:attrName>
                                        </p:attrNameLst>
                                      </p:cBhvr>
                                      <p:to>
                                        <p:strVal val="visible"/>
                                      </p:to>
                                    </p:set>
                                  </p:childTnLst>
                                </p:cTn>
                              </p:par>
                            </p:childTnLst>
                          </p:cTn>
                        </p:par>
                        <p:par>
                          <p:cTn id="18" fill="hold">
                            <p:stCondLst>
                              <p:cond delay="300"/>
                            </p:stCondLst>
                            <p:childTnLst>
                              <p:par>
                                <p:cTn id="19" presetID="1" presetClass="entr" presetSubtype="0" fill="hold" grpId="0" nodeType="afterEffect">
                                  <p:stCondLst>
                                    <p:cond delay="10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6" grpId="0" animBg="1"/>
      <p:bldP spid="28" grpId="0" animBg="1"/>
      <p:bldP spid="29" grpId="0" animBg="1"/>
      <p:bldP spid="30" grpId="0" animBg="1"/>
      <p:bldP spid="31" grpId="0" animBg="1"/>
      <p:bldP spid="32" grpId="0" animBg="1"/>
      <p:bldP spid="33" grpId="0" animBg="1"/>
      <p:bldP spid="34" grpId="0" animBg="1"/>
      <p:bldP spid="35" grpId="0" animBg="1"/>
      <p:bldP spid="39" grpId="0"/>
      <p:bldP spid="41" grpId="0"/>
      <p:bldP spid="42" grpId="0" animBg="1"/>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p:txBody>
          <a:bodyPr/>
          <a:lstStyle/>
          <a:p>
            <a:endParaRPr lang="en-US" sz="2400" dirty="0">
              <a:solidFill>
                <a:srgbClr val="0033CC"/>
              </a:solidFill>
              <a:cs typeface="+mn-cs"/>
            </a:endParaRPr>
          </a:p>
        </p:txBody>
      </p:sp>
      <p:sp>
        <p:nvSpPr>
          <p:cNvPr id="70" name="立方体 69"/>
          <p:cNvSpPr/>
          <p:nvPr/>
        </p:nvSpPr>
        <p:spPr>
          <a:xfrm rot="5400000" flipH="1">
            <a:off x="7271895" y="3604481"/>
            <a:ext cx="2185918" cy="852234"/>
          </a:xfrm>
          <a:prstGeom prst="cube">
            <a:avLst>
              <a:gd name="adj" fmla="val 94778"/>
            </a:avLst>
          </a:prstGeom>
          <a:noFill/>
          <a:ln w="28575"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cxnSp>
        <p:nvCxnSpPr>
          <p:cNvPr id="71" name="直接箭头连接符 70"/>
          <p:cNvCxnSpPr/>
          <p:nvPr/>
        </p:nvCxnSpPr>
        <p:spPr>
          <a:xfrm flipV="1">
            <a:off x="8014938" y="4001667"/>
            <a:ext cx="1512049" cy="18964"/>
          </a:xfrm>
          <a:prstGeom prst="straightConnector1">
            <a:avLst/>
          </a:prstGeom>
          <a:noFill/>
          <a:ln w="28575" cap="flat" cmpd="sng" algn="ctr">
            <a:solidFill>
              <a:srgbClr val="FF0000"/>
            </a:solidFill>
            <a:prstDash val="solid"/>
            <a:miter lim="800000"/>
            <a:headEnd type="triangle"/>
            <a:tailEnd type="triangle"/>
          </a:ln>
          <a:effectLst/>
        </p:spPr>
      </p:cxnSp>
      <p:sp>
        <p:nvSpPr>
          <p:cNvPr id="72" name="内容占位符 5"/>
          <p:cNvSpPr>
            <a:spLocks noGrp="1"/>
          </p:cNvSpPr>
          <p:nvPr>
            <p:ph idx="4294967295"/>
          </p:nvPr>
        </p:nvSpPr>
        <p:spPr>
          <a:xfrm>
            <a:off x="335360" y="503675"/>
            <a:ext cx="11461751" cy="513527"/>
          </a:xfrm>
          <a:prstGeom prst="rect">
            <a:avLst/>
          </a:prstGeom>
        </p:spPr>
        <p:txBody>
          <a:bodyPr/>
          <a:lstStyle/>
          <a:p>
            <a:pPr marL="0" indent="0">
              <a:buClr>
                <a:schemeClr val="accent2"/>
              </a:buClr>
              <a:buNone/>
            </a:pPr>
            <a:r>
              <a:rPr lang="en-US" altLang="zh-CN" sz="3200" dirty="0" smtClean="0">
                <a:solidFill>
                  <a:srgbClr val="0033CC"/>
                </a:solidFill>
                <a:latin typeface="Times New Roman" panose="02020603050405020304" pitchFamily="18" charset="0"/>
                <a:cs typeface="Times New Roman" panose="02020603050405020304" pitchFamily="18" charset="0"/>
              </a:rPr>
              <a:t>Network Structure</a:t>
            </a:r>
            <a:endParaRPr lang="en-US" altLang="zh-CN" sz="3200" dirty="0">
              <a:solidFill>
                <a:srgbClr val="0033CC"/>
              </a:solidFill>
              <a:latin typeface="Times New Roman" panose="02020603050405020304" pitchFamily="18" charset="0"/>
              <a:cs typeface="Times New Roman" panose="02020603050405020304" pitchFamily="18" charset="0"/>
            </a:endParaRPr>
          </a:p>
        </p:txBody>
      </p:sp>
      <p:sp>
        <p:nvSpPr>
          <p:cNvPr id="73" name="矩形 72"/>
          <p:cNvSpPr/>
          <p:nvPr/>
        </p:nvSpPr>
        <p:spPr>
          <a:xfrm>
            <a:off x="380365" y="1122130"/>
            <a:ext cx="9721080" cy="461665"/>
          </a:xfrm>
          <a:prstGeom prst="rect">
            <a:avLst/>
          </a:prstGeom>
        </p:spPr>
        <p:txBody>
          <a:bodyPr wrap="square">
            <a:spAutoFit/>
          </a:bodyPr>
          <a:lstStyle/>
          <a:p>
            <a:pPr marL="285750" indent="-285750">
              <a:buFont typeface="Arial" panose="020B0604020202020204" pitchFamily="34" charset="0"/>
              <a:buChar char="•"/>
            </a:pPr>
            <a:r>
              <a:rPr lang="en-US" altLang="zh-CN" sz="2400" i="0" dirty="0" smtClean="0">
                <a:ea typeface="+mn-ea"/>
                <a:cs typeface="Times New Roman" panose="02020603050405020304" pitchFamily="18" charset="0"/>
              </a:rPr>
              <a:t>Transformation Network: mask-generation</a:t>
            </a:r>
            <a:endParaRPr lang="zh-CN" altLang="en-US" sz="2400" i="0" dirty="0">
              <a:ea typeface="+mn-ea"/>
              <a:cs typeface="Times New Roman" panose="02020603050405020304" pitchFamily="18" charset="0"/>
            </a:endParaRPr>
          </a:p>
        </p:txBody>
      </p:sp>
      <p:cxnSp>
        <p:nvCxnSpPr>
          <p:cNvPr id="74" name="直接箭头连接符 73"/>
          <p:cNvCxnSpPr/>
          <p:nvPr/>
        </p:nvCxnSpPr>
        <p:spPr>
          <a:xfrm>
            <a:off x="1941964" y="4216716"/>
            <a:ext cx="856501" cy="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75" name="矩形 74"/>
          <p:cNvSpPr/>
          <p:nvPr/>
        </p:nvSpPr>
        <p:spPr>
          <a:xfrm>
            <a:off x="1180707" y="5123559"/>
            <a:ext cx="444766" cy="369332"/>
          </a:xfrm>
          <a:prstGeom prst="rect">
            <a:avLst/>
          </a:prstGeom>
        </p:spPr>
        <p:txBody>
          <a:bodyPr wrap="square">
            <a:spAutoFit/>
          </a:bodyPr>
          <a:lstStyle/>
          <a:p>
            <a:pPr fontAlgn="auto">
              <a:spcBef>
                <a:spcPts val="0"/>
              </a:spcBef>
              <a:spcAft>
                <a:spcPts val="0"/>
              </a:spcAft>
            </a:pPr>
            <a:r>
              <a:rPr lang="en-US" altLang="zh-CN"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P</a:t>
            </a:r>
            <a:r>
              <a:rPr lang="en-US" altLang="zh-CN"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t</a:t>
            </a:r>
            <a:endParaRPr lang="zh-CN" altLang="en-US"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76" name="立方体 75"/>
          <p:cNvSpPr/>
          <p:nvPr/>
        </p:nvSpPr>
        <p:spPr>
          <a:xfrm rot="5400000" flipH="1">
            <a:off x="2164504" y="3621345"/>
            <a:ext cx="2191851" cy="812577"/>
          </a:xfrm>
          <a:prstGeom prst="cube">
            <a:avLst>
              <a:gd name="adj" fmla="val 94778"/>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77" name="立方体 76"/>
          <p:cNvSpPr/>
          <p:nvPr/>
        </p:nvSpPr>
        <p:spPr>
          <a:xfrm rot="5400000" flipH="1">
            <a:off x="2838425" y="3790836"/>
            <a:ext cx="1861949" cy="803495"/>
          </a:xfrm>
          <a:prstGeom prst="cube">
            <a:avLst>
              <a:gd name="adj" fmla="val 87453"/>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78" name="立方体 77"/>
          <p:cNvSpPr/>
          <p:nvPr/>
        </p:nvSpPr>
        <p:spPr>
          <a:xfrm rot="5400000" flipH="1">
            <a:off x="3462126" y="3944418"/>
            <a:ext cx="1571767" cy="786514"/>
          </a:xfrm>
          <a:prstGeom prst="cube">
            <a:avLst>
              <a:gd name="adj" fmla="val 75397"/>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79" name="立方体 78"/>
          <p:cNvSpPr/>
          <p:nvPr/>
        </p:nvSpPr>
        <p:spPr>
          <a:xfrm rot="5400000" flipH="1">
            <a:off x="4194746" y="4089253"/>
            <a:ext cx="1342041" cy="726567"/>
          </a:xfrm>
          <a:prstGeom prst="cube">
            <a:avLst>
              <a:gd name="adj" fmla="val 69591"/>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80" name="矩形 79"/>
          <p:cNvSpPr/>
          <p:nvPr/>
        </p:nvSpPr>
        <p:spPr>
          <a:xfrm>
            <a:off x="2550947" y="2813721"/>
            <a:ext cx="4999049" cy="2397186"/>
          </a:xfrm>
          <a:prstGeom prst="rect">
            <a:avLst/>
          </a:prstGeom>
          <a:noFill/>
          <a:ln w="12700" cap="flat" cmpd="sng" algn="ctr">
            <a:solidFill>
              <a:srgbClr val="5B9BD5"/>
            </a:solidFill>
            <a:prstDash val="lgDash"/>
            <a:miter lim="800000"/>
          </a:ln>
          <a:effectLst>
            <a:glow rad="63500">
              <a:srgbClr val="A5A5A5">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81" name="矩形 80"/>
          <p:cNvSpPr/>
          <p:nvPr/>
        </p:nvSpPr>
        <p:spPr>
          <a:xfrm>
            <a:off x="5440083" y="3503198"/>
            <a:ext cx="204703" cy="1620359"/>
          </a:xfrm>
          <a:prstGeom prst="rect">
            <a:avLst/>
          </a:prstGeom>
          <a:noFill/>
          <a:ln w="38100">
            <a:solidFill>
              <a:srgbClr val="B4CCEA"/>
            </a:solidFill>
          </a:ln>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zh-CN" altLang="en-US" kern="0">
              <a:solidFill>
                <a:prstClr val="black"/>
              </a:solidFill>
              <a:latin typeface="等线"/>
              <a:ea typeface="等线" panose="02010600030101010101" pitchFamily="2" charset="-122"/>
            </a:endParaRPr>
          </a:p>
        </p:txBody>
      </p:sp>
      <p:sp>
        <p:nvSpPr>
          <p:cNvPr id="82" name="流程图: 汇总连接 81"/>
          <p:cNvSpPr/>
          <p:nvPr/>
        </p:nvSpPr>
        <p:spPr>
          <a:xfrm>
            <a:off x="5621232" y="1772108"/>
            <a:ext cx="446128" cy="466999"/>
          </a:xfrm>
          <a:prstGeom prst="flowChartSummingJunction">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83" name="肘形连接符 82"/>
          <p:cNvCxnSpPr>
            <a:stCxn id="89" idx="0"/>
            <a:endCxn id="82" idx="2"/>
          </p:cNvCxnSpPr>
          <p:nvPr/>
        </p:nvCxnSpPr>
        <p:spPr>
          <a:xfrm rot="5400000" flipH="1" flipV="1">
            <a:off x="2627583" y="519976"/>
            <a:ext cx="1508016" cy="4479281"/>
          </a:xfrm>
          <a:prstGeom prst="bentConnector2">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4" name="肘形连接符 83"/>
          <p:cNvCxnSpPr/>
          <p:nvPr/>
        </p:nvCxnSpPr>
        <p:spPr>
          <a:xfrm>
            <a:off x="6043397" y="2025820"/>
            <a:ext cx="3137021" cy="936625"/>
          </a:xfrm>
          <a:prstGeom prst="bentConnector2">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5" name="矩形 84"/>
          <p:cNvSpPr/>
          <p:nvPr/>
        </p:nvSpPr>
        <p:spPr>
          <a:xfrm>
            <a:off x="2206089" y="2003273"/>
            <a:ext cx="763351" cy="307777"/>
          </a:xfrm>
          <a:prstGeom prst="rect">
            <a:avLst/>
          </a:prstGeom>
        </p:spPr>
        <p:txBody>
          <a:bodyPr wrap="none">
            <a:spAutoFit/>
          </a:bodyPr>
          <a:lstStyle/>
          <a:p>
            <a:r>
              <a:rPr lang="en-US" altLang="zh-CN" sz="1400" i="0" dirty="0">
                <a:latin typeface="Times New Roman" panose="02020603050405020304" pitchFamily="18" charset="0"/>
                <a:ea typeface="+mn-ea"/>
                <a:cs typeface="Times New Roman" panose="02020603050405020304" pitchFamily="18" charset="0"/>
              </a:rPr>
              <a:t>padding</a:t>
            </a:r>
          </a:p>
        </p:txBody>
      </p:sp>
      <p:sp>
        <p:nvSpPr>
          <p:cNvPr id="86" name="矩形 85"/>
          <p:cNvSpPr/>
          <p:nvPr/>
        </p:nvSpPr>
        <p:spPr>
          <a:xfrm>
            <a:off x="7614305" y="2055416"/>
            <a:ext cx="1606530" cy="307777"/>
          </a:xfrm>
          <a:prstGeom prst="rect">
            <a:avLst/>
          </a:prstGeom>
        </p:spPr>
        <p:txBody>
          <a:bodyPr wrap="none">
            <a:spAutoFit/>
          </a:bodyPr>
          <a:lstStyle/>
          <a:p>
            <a:r>
              <a:rPr lang="en-US" altLang="zh-CN" sz="1400" i="0" dirty="0">
                <a:latin typeface="Times New Roman" panose="02020603050405020304" pitchFamily="18" charset="0"/>
                <a:ea typeface="+mn-ea"/>
                <a:cs typeface="Times New Roman" panose="02020603050405020304" pitchFamily="18" charset="0"/>
              </a:rPr>
              <a:t>transformed images</a:t>
            </a:r>
          </a:p>
        </p:txBody>
      </p:sp>
      <p:cxnSp>
        <p:nvCxnSpPr>
          <p:cNvPr id="87" name="直接箭头连接符 86"/>
          <p:cNvCxnSpPr/>
          <p:nvPr/>
        </p:nvCxnSpPr>
        <p:spPr>
          <a:xfrm flipH="1" flipV="1">
            <a:off x="6657252" y="2587706"/>
            <a:ext cx="10330" cy="1387178"/>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grpSp>
        <p:nvGrpSpPr>
          <p:cNvPr id="88" name="组合 87"/>
          <p:cNvGrpSpPr/>
          <p:nvPr/>
        </p:nvGrpSpPr>
        <p:grpSpPr>
          <a:xfrm>
            <a:off x="360277" y="3222148"/>
            <a:ext cx="1820742" cy="1549729"/>
            <a:chOff x="589117" y="3682510"/>
            <a:chExt cx="2306483" cy="2166301"/>
          </a:xfrm>
        </p:grpSpPr>
        <p:pic>
          <p:nvPicPr>
            <p:cNvPr id="89" name="图片 88"/>
            <p:cNvPicPr>
              <a:picLocks noChangeAspect="1"/>
            </p:cNvPicPr>
            <p:nvPr/>
          </p:nvPicPr>
          <p:blipFill>
            <a:blip r:embed="rId3" cstate="print"/>
            <a:stretch>
              <a:fillRect/>
            </a:stretch>
          </p:blipFill>
          <p:spPr>
            <a:xfrm>
              <a:off x="1072987" y="4089952"/>
              <a:ext cx="1012679" cy="1025759"/>
            </a:xfrm>
            <a:prstGeom prst="rect">
              <a:avLst/>
            </a:prstGeom>
            <a:ln w="19050">
              <a:solidFill>
                <a:schemeClr val="tx1"/>
              </a:solidFill>
            </a:ln>
          </p:spPr>
        </p:pic>
        <p:sp>
          <p:nvSpPr>
            <p:cNvPr id="90" name="矩形 89"/>
            <p:cNvSpPr/>
            <p:nvPr/>
          </p:nvSpPr>
          <p:spPr>
            <a:xfrm>
              <a:off x="589117" y="3682510"/>
              <a:ext cx="2306483" cy="2166301"/>
            </a:xfrm>
            <a:prstGeom prst="rect">
              <a:avLst/>
            </a:prstGeom>
            <a:noFill/>
            <a:ln w="19050" cap="flat" cmpd="sng" algn="ctr">
              <a:solidFill>
                <a:srgbClr val="70AD47"/>
              </a:solidFill>
              <a:prstDash val="dash"/>
              <a:miter lim="800000"/>
            </a:ln>
            <a:effectLst/>
          </p:spPr>
          <p:txBody>
            <a:bodyPr rtlCol="0" anchor="ctr"/>
            <a:lstStyle/>
            <a:p>
              <a:pPr algn="ctr" fontAlgn="auto">
                <a:spcBef>
                  <a:spcPts val="0"/>
                </a:spcBef>
                <a:spcAft>
                  <a:spcPts val="0"/>
                </a:spcAft>
              </a:pPr>
              <a:endParaRPr lang="zh-CN" altLang="en-US" kern="0">
                <a:solidFill>
                  <a:prstClr val="black"/>
                </a:solidFill>
                <a:latin typeface="等线"/>
                <a:ea typeface="等线" panose="02010600030101010101" pitchFamily="2" charset="-122"/>
              </a:endParaRPr>
            </a:p>
          </p:txBody>
        </p:sp>
      </p:grpSp>
      <p:grpSp>
        <p:nvGrpSpPr>
          <p:cNvPr id="91" name="组合 90"/>
          <p:cNvGrpSpPr/>
          <p:nvPr/>
        </p:nvGrpSpPr>
        <p:grpSpPr>
          <a:xfrm>
            <a:off x="6283959" y="4089764"/>
            <a:ext cx="1374417" cy="682113"/>
            <a:chOff x="7625641" y="4564933"/>
            <a:chExt cx="1712801" cy="769067"/>
          </a:xfrm>
        </p:grpSpPr>
        <p:grpSp>
          <p:nvGrpSpPr>
            <p:cNvPr id="92" name="组合 91"/>
            <p:cNvGrpSpPr/>
            <p:nvPr/>
          </p:nvGrpSpPr>
          <p:grpSpPr>
            <a:xfrm>
              <a:off x="7711731" y="4659520"/>
              <a:ext cx="574404" cy="567706"/>
              <a:chOff x="9115425" y="2390775"/>
              <a:chExt cx="790575" cy="723900"/>
            </a:xfrm>
          </p:grpSpPr>
          <p:cxnSp>
            <p:nvCxnSpPr>
              <p:cNvPr id="114" name="直接箭头连接符 113"/>
              <p:cNvCxnSpPr/>
              <p:nvPr/>
            </p:nvCxnSpPr>
            <p:spPr>
              <a:xfrm flipH="1">
                <a:off x="9220200" y="26860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接箭头连接符 114"/>
              <p:cNvCxnSpPr/>
              <p:nvPr/>
            </p:nvCxnSpPr>
            <p:spPr>
              <a:xfrm flipH="1">
                <a:off x="9324975" y="277177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p:nvPr/>
            </p:nvCxnSpPr>
            <p:spPr>
              <a:xfrm flipH="1">
                <a:off x="9429750" y="28765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接箭头连接符 116"/>
              <p:cNvCxnSpPr/>
              <p:nvPr/>
            </p:nvCxnSpPr>
            <p:spPr>
              <a:xfrm flipH="1">
                <a:off x="9410700"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接箭头连接符 117"/>
              <p:cNvCxnSpPr/>
              <p:nvPr/>
            </p:nvCxnSpPr>
            <p:spPr>
              <a:xfrm flipH="1">
                <a:off x="9515475" y="256222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接箭头连接符 118"/>
              <p:cNvCxnSpPr/>
              <p:nvPr/>
            </p:nvCxnSpPr>
            <p:spPr>
              <a:xfrm flipH="1">
                <a:off x="9620250" y="26670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接箭头连接符 119"/>
              <p:cNvCxnSpPr/>
              <p:nvPr/>
            </p:nvCxnSpPr>
            <p:spPr>
              <a:xfrm flipH="1">
                <a:off x="9648825" y="28384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接箭头连接符 120"/>
              <p:cNvCxnSpPr/>
              <p:nvPr/>
            </p:nvCxnSpPr>
            <p:spPr>
              <a:xfrm flipH="1">
                <a:off x="9210675"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2" name="矩形 121"/>
              <p:cNvSpPr/>
              <p:nvPr/>
            </p:nvSpPr>
            <p:spPr>
              <a:xfrm>
                <a:off x="9115425" y="2390775"/>
                <a:ext cx="790575" cy="723900"/>
              </a:xfrm>
              <a:prstGeom prst="rect">
                <a:avLst/>
              </a:prstGeom>
              <a:noFill/>
              <a:ln w="19050">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sp>
          <p:nvSpPr>
            <p:cNvPr id="93" name="矩形 92"/>
            <p:cNvSpPr/>
            <p:nvPr/>
          </p:nvSpPr>
          <p:spPr>
            <a:xfrm>
              <a:off x="8367176" y="4777279"/>
              <a:ext cx="971266" cy="381712"/>
            </a:xfrm>
            <a:prstGeom prst="rect">
              <a:avLst/>
            </a:prstGeom>
          </p:spPr>
          <p:txBody>
            <a:bodyPr wrap="none">
              <a:spAutoFit/>
            </a:bodyPr>
            <a:lstStyle/>
            <a:p>
              <a:r>
                <a:rPr lang="en-US" altLang="zh-CN" sz="1600" i="0" dirty="0" smtClean="0">
                  <a:latin typeface="Times New Roman" panose="02020603050405020304" pitchFamily="18" charset="0"/>
                  <a:ea typeface="+mn-ea"/>
                  <a:cs typeface="Times New Roman" panose="02020603050405020304" pitchFamily="18" charset="0"/>
                </a:rPr>
                <a:t>kernels</a:t>
              </a:r>
              <a:endParaRPr lang="en-US" altLang="zh-CN" sz="1600" i="0" dirty="0">
                <a:latin typeface="Times New Roman" panose="02020603050405020304" pitchFamily="18" charset="0"/>
                <a:ea typeface="+mn-ea"/>
                <a:cs typeface="Times New Roman" panose="02020603050405020304" pitchFamily="18" charset="0"/>
              </a:endParaRPr>
            </a:p>
          </p:txBody>
        </p:sp>
        <p:grpSp>
          <p:nvGrpSpPr>
            <p:cNvPr id="94" name="组合 93"/>
            <p:cNvGrpSpPr/>
            <p:nvPr/>
          </p:nvGrpSpPr>
          <p:grpSpPr>
            <a:xfrm>
              <a:off x="7777893" y="4564933"/>
              <a:ext cx="574404" cy="567706"/>
              <a:chOff x="9115425" y="2390775"/>
              <a:chExt cx="790575" cy="723900"/>
            </a:xfrm>
          </p:grpSpPr>
          <p:cxnSp>
            <p:nvCxnSpPr>
              <p:cNvPr id="105" name="直接箭头连接符 104"/>
              <p:cNvCxnSpPr/>
              <p:nvPr/>
            </p:nvCxnSpPr>
            <p:spPr>
              <a:xfrm flipH="1">
                <a:off x="9220200" y="26860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p:nvPr/>
            </p:nvCxnSpPr>
            <p:spPr>
              <a:xfrm flipH="1">
                <a:off x="9324975" y="277177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p:nvPr/>
            </p:nvCxnSpPr>
            <p:spPr>
              <a:xfrm flipH="1">
                <a:off x="9429750" y="28765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p:nvPr/>
            </p:nvCxnSpPr>
            <p:spPr>
              <a:xfrm flipH="1">
                <a:off x="9410700"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接箭头连接符 108"/>
              <p:cNvCxnSpPr/>
              <p:nvPr/>
            </p:nvCxnSpPr>
            <p:spPr>
              <a:xfrm flipH="1">
                <a:off x="9515475" y="256222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p:nvPr/>
            </p:nvCxnSpPr>
            <p:spPr>
              <a:xfrm flipH="1">
                <a:off x="9620250" y="26670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1" name="矩形 110"/>
              <p:cNvSpPr/>
              <p:nvPr/>
            </p:nvSpPr>
            <p:spPr>
              <a:xfrm>
                <a:off x="9115425" y="2390775"/>
                <a:ext cx="790575" cy="723900"/>
              </a:xfrm>
              <a:prstGeom prst="rect">
                <a:avLst/>
              </a:prstGeom>
              <a:noFill/>
              <a:ln w="19050">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112" name="直接箭头连接符 111"/>
              <p:cNvCxnSpPr/>
              <p:nvPr/>
            </p:nvCxnSpPr>
            <p:spPr>
              <a:xfrm flipH="1">
                <a:off x="9648825" y="28384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接箭头连接符 112"/>
              <p:cNvCxnSpPr/>
              <p:nvPr/>
            </p:nvCxnSpPr>
            <p:spPr>
              <a:xfrm flipH="1">
                <a:off x="9210675"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7625641" y="4766294"/>
              <a:ext cx="574404" cy="567706"/>
              <a:chOff x="9115425" y="2390775"/>
              <a:chExt cx="790575" cy="723900"/>
            </a:xfrm>
          </p:grpSpPr>
          <p:cxnSp>
            <p:nvCxnSpPr>
              <p:cNvPr id="96" name="直接箭头连接符 95"/>
              <p:cNvCxnSpPr/>
              <p:nvPr/>
            </p:nvCxnSpPr>
            <p:spPr>
              <a:xfrm flipH="1">
                <a:off x="9220200" y="26860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flipH="1">
                <a:off x="9324975" y="277177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flipH="1">
                <a:off x="9429750" y="28765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flipH="1">
                <a:off x="9410700"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flipH="1">
                <a:off x="9515475" y="2562225"/>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p:nvPr/>
            </p:nvCxnSpPr>
            <p:spPr>
              <a:xfrm flipH="1">
                <a:off x="9620250" y="26670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9115425" y="2390775"/>
                <a:ext cx="790575" cy="723900"/>
              </a:xfrm>
              <a:prstGeom prst="rect">
                <a:avLst/>
              </a:prstGeom>
              <a:noFill/>
              <a:ln w="19050">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103" name="直接箭头连接符 102"/>
              <p:cNvCxnSpPr/>
              <p:nvPr/>
            </p:nvCxnSpPr>
            <p:spPr>
              <a:xfrm flipH="1">
                <a:off x="9648825" y="283845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p:nvPr/>
            </p:nvCxnSpPr>
            <p:spPr>
              <a:xfrm flipH="1">
                <a:off x="9210675" y="2476500"/>
                <a:ext cx="161925" cy="17145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123" name="直接箭头连接符 122"/>
          <p:cNvCxnSpPr/>
          <p:nvPr/>
        </p:nvCxnSpPr>
        <p:spPr>
          <a:xfrm>
            <a:off x="5067128" y="4433504"/>
            <a:ext cx="372955" cy="5163"/>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4" name="直接箭头连接符 123"/>
          <p:cNvCxnSpPr/>
          <p:nvPr/>
        </p:nvCxnSpPr>
        <p:spPr>
          <a:xfrm>
            <a:off x="5722448" y="4451925"/>
            <a:ext cx="372955" cy="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25" name="矩形 124"/>
          <p:cNvSpPr/>
          <p:nvPr/>
        </p:nvSpPr>
        <p:spPr>
          <a:xfrm>
            <a:off x="2294015" y="2520710"/>
            <a:ext cx="2227661" cy="338554"/>
          </a:xfrm>
          <a:prstGeom prst="rect">
            <a:avLst/>
          </a:prstGeom>
        </p:spPr>
        <p:txBody>
          <a:bodyPr wrap="none">
            <a:spAutoFit/>
          </a:bodyPr>
          <a:lstStyle/>
          <a:p>
            <a:r>
              <a:rPr lang="en-US" altLang="zh-CN" sz="1600" i="0" dirty="0" smtClean="0">
                <a:latin typeface="Times New Roman" panose="02020603050405020304" pitchFamily="18" charset="0"/>
                <a:ea typeface="+mn-ea"/>
                <a:cs typeface="Times New Roman" panose="02020603050405020304" pitchFamily="18" charset="0"/>
              </a:rPr>
              <a:t>Transformation Network</a:t>
            </a:r>
            <a:endParaRPr lang="en-US" altLang="zh-CN" sz="1600" i="0" dirty="0">
              <a:latin typeface="Times New Roman" panose="02020603050405020304" pitchFamily="18" charset="0"/>
              <a:ea typeface="+mn-ea"/>
              <a:cs typeface="Times New Roman" panose="02020603050405020304" pitchFamily="18" charset="0"/>
            </a:endParaRPr>
          </a:p>
        </p:txBody>
      </p:sp>
      <p:sp>
        <p:nvSpPr>
          <p:cNvPr id="130" name="立方体 129"/>
          <p:cNvSpPr/>
          <p:nvPr/>
        </p:nvSpPr>
        <p:spPr>
          <a:xfrm rot="5400000" flipH="1">
            <a:off x="4979543" y="3914371"/>
            <a:ext cx="1600979" cy="817394"/>
          </a:xfrm>
          <a:prstGeom prst="cube">
            <a:avLst>
              <a:gd name="adj" fmla="val 75397"/>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131" name="立方体 130"/>
          <p:cNvSpPr/>
          <p:nvPr/>
        </p:nvSpPr>
        <p:spPr>
          <a:xfrm rot="5400000" flipH="1">
            <a:off x="5495850" y="3786799"/>
            <a:ext cx="1891159" cy="782356"/>
          </a:xfrm>
          <a:prstGeom prst="cube">
            <a:avLst>
              <a:gd name="adj" fmla="val 87453"/>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132" name="立方体 131"/>
          <p:cNvSpPr/>
          <p:nvPr/>
        </p:nvSpPr>
        <p:spPr>
          <a:xfrm rot="5400000" flipH="1">
            <a:off x="5954383" y="3626396"/>
            <a:ext cx="2179683" cy="814640"/>
          </a:xfrm>
          <a:prstGeom prst="cube">
            <a:avLst>
              <a:gd name="adj" fmla="val 94778"/>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133" name="矩形 132"/>
          <p:cNvSpPr/>
          <p:nvPr/>
        </p:nvSpPr>
        <p:spPr>
          <a:xfrm>
            <a:off x="8291621" y="5223796"/>
            <a:ext cx="881973" cy="338554"/>
          </a:xfrm>
          <a:prstGeom prst="rect">
            <a:avLst/>
          </a:prstGeom>
        </p:spPr>
        <p:txBody>
          <a:bodyPr wrap="none">
            <a:spAutoFit/>
          </a:bodyPr>
          <a:lstStyle/>
          <a:p>
            <a:pPr fontAlgn="auto">
              <a:spcBef>
                <a:spcPts val="0"/>
              </a:spcBef>
              <a:spcAft>
                <a:spcPts val="0"/>
              </a:spcAft>
            </a:pPr>
            <a:r>
              <a:rPr lang="en-US" altLang="zh-CN" sz="1600" i="0" dirty="0">
                <a:latin typeface="Times New Roman" panose="02020603050405020304" pitchFamily="18" charset="0"/>
                <a:ea typeface="+mn-ea"/>
                <a:cs typeface="Times New Roman" panose="02020603050405020304" pitchFamily="18" charset="0"/>
              </a:rPr>
              <a:t>masking</a:t>
            </a:r>
            <a:endParaRPr lang="zh-CN" altLang="en-US" sz="1600" i="0" dirty="0">
              <a:latin typeface="Times New Roman" panose="02020603050405020304" pitchFamily="18" charset="0"/>
              <a:ea typeface="+mn-ea"/>
              <a:cs typeface="Times New Roman" panose="02020603050405020304" pitchFamily="18" charset="0"/>
            </a:endParaRPr>
          </a:p>
        </p:txBody>
      </p:sp>
      <p:cxnSp>
        <p:nvCxnSpPr>
          <p:cNvPr id="134" name="直接箭头连接符 133"/>
          <p:cNvCxnSpPr/>
          <p:nvPr/>
        </p:nvCxnSpPr>
        <p:spPr>
          <a:xfrm>
            <a:off x="7135364" y="4259287"/>
            <a:ext cx="717826" cy="8753"/>
          </a:xfrm>
          <a:prstGeom prst="straightConnector1">
            <a:avLst/>
          </a:prstGeom>
          <a:noFill/>
          <a:ln w="28575" cap="flat" cmpd="sng" algn="ctr">
            <a:solidFill>
              <a:sysClr val="windowText" lastClr="000000"/>
            </a:solidFill>
            <a:prstDash val="solid"/>
            <a:miter lim="800000"/>
            <a:tailEnd type="triangle"/>
          </a:ln>
          <a:effectLst/>
        </p:spPr>
      </p:cxnSp>
      <p:sp>
        <p:nvSpPr>
          <p:cNvPr id="135" name="矩形 134"/>
          <p:cNvSpPr/>
          <p:nvPr/>
        </p:nvSpPr>
        <p:spPr>
          <a:xfrm>
            <a:off x="7704215" y="2813721"/>
            <a:ext cx="2065421" cy="2397186"/>
          </a:xfrm>
          <a:prstGeom prst="rect">
            <a:avLst/>
          </a:prstGeom>
          <a:noFill/>
          <a:ln w="12700" cap="flat" cmpd="sng" algn="ctr">
            <a:solidFill>
              <a:srgbClr val="5B9BD5"/>
            </a:solidFill>
            <a:prstDash val="lgDash"/>
            <a:miter lim="800000"/>
          </a:ln>
          <a:effectLst>
            <a:glow rad="63500">
              <a:srgbClr val="A5A5A5">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cxnSp>
        <p:nvCxnSpPr>
          <p:cNvPr id="136" name="直接箭头连接符 135"/>
          <p:cNvCxnSpPr/>
          <p:nvPr/>
        </p:nvCxnSpPr>
        <p:spPr>
          <a:xfrm>
            <a:off x="9524138" y="1783620"/>
            <a:ext cx="0" cy="1199179"/>
          </a:xfrm>
          <a:prstGeom prst="straightConnector1">
            <a:avLst/>
          </a:prstGeom>
          <a:noFill/>
          <a:ln w="28575" cap="flat" cmpd="sng" algn="ctr">
            <a:solidFill>
              <a:sysClr val="windowText" lastClr="000000"/>
            </a:solidFill>
            <a:prstDash val="solid"/>
            <a:miter lim="800000"/>
            <a:headEnd type="none" w="med" len="med"/>
            <a:tailEnd type="arrow" w="med" len="med"/>
          </a:ln>
          <a:effectLst/>
        </p:spPr>
      </p:cxnSp>
      <p:cxnSp>
        <p:nvCxnSpPr>
          <p:cNvPr id="137" name="直接箭头连接符 136"/>
          <p:cNvCxnSpPr/>
          <p:nvPr/>
        </p:nvCxnSpPr>
        <p:spPr>
          <a:xfrm flipV="1">
            <a:off x="5229051" y="3102715"/>
            <a:ext cx="552992" cy="1130593"/>
          </a:xfrm>
          <a:prstGeom prst="straightConnector1">
            <a:avLst/>
          </a:prstGeom>
          <a:noFill/>
          <a:ln w="28575" cap="flat" cmpd="sng" algn="ctr">
            <a:solidFill>
              <a:sysClr val="windowText" lastClr="000000"/>
            </a:solidFill>
            <a:prstDash val="solid"/>
            <a:miter lim="800000"/>
            <a:headEnd type="none" w="med" len="med"/>
            <a:tailEnd type="arrow" w="med" len="med"/>
          </a:ln>
          <a:effectLst/>
        </p:spPr>
      </p:cxnSp>
      <p:cxnSp>
        <p:nvCxnSpPr>
          <p:cNvPr id="138" name="直接箭头连接符 137"/>
          <p:cNvCxnSpPr/>
          <p:nvPr/>
        </p:nvCxnSpPr>
        <p:spPr>
          <a:xfrm flipV="1">
            <a:off x="5868035" y="2248082"/>
            <a:ext cx="0" cy="179258"/>
          </a:xfrm>
          <a:prstGeom prst="straightConnector1">
            <a:avLst/>
          </a:prstGeom>
          <a:noFill/>
          <a:ln w="28575" cap="flat" cmpd="sng" algn="ctr">
            <a:solidFill>
              <a:sysClr val="windowText" lastClr="000000"/>
            </a:solidFill>
            <a:prstDash val="solid"/>
            <a:miter lim="800000"/>
            <a:headEnd type="none" w="med" len="med"/>
            <a:tailEnd type="arrow" w="med" len="med"/>
          </a:ln>
          <a:effectLst/>
        </p:spPr>
      </p:cxnSp>
      <p:sp>
        <p:nvSpPr>
          <p:cNvPr id="139" name="矩形 138"/>
          <p:cNvSpPr/>
          <p:nvPr/>
        </p:nvSpPr>
        <p:spPr>
          <a:xfrm>
            <a:off x="7744593" y="2988417"/>
            <a:ext cx="635110" cy="307777"/>
          </a:xfrm>
          <a:prstGeom prst="rect">
            <a:avLst/>
          </a:prstGeom>
        </p:spPr>
        <p:txBody>
          <a:bodyPr wrap="none">
            <a:spAutoFit/>
          </a:bodyPr>
          <a:lstStyle/>
          <a:p>
            <a:r>
              <a:rPr lang="en-US" altLang="zh-CN" sz="1400" i="0" dirty="0" smtClean="0">
                <a:latin typeface="Times New Roman" panose="02020603050405020304" pitchFamily="18" charset="0"/>
                <a:ea typeface="+mn-ea"/>
                <a:cs typeface="Times New Roman" panose="02020603050405020304" pitchFamily="18" charset="0"/>
              </a:rPr>
              <a:t>masks</a:t>
            </a:r>
            <a:endParaRPr lang="en-US" altLang="zh-CN" sz="1400" i="0" dirty="0">
              <a:latin typeface="Times New Roman" panose="02020603050405020304" pitchFamily="18" charset="0"/>
              <a:ea typeface="+mn-ea"/>
              <a:cs typeface="Times New Roman" panose="02020603050405020304" pitchFamily="18" charset="0"/>
            </a:endParaRPr>
          </a:p>
        </p:txBody>
      </p:sp>
      <p:pic>
        <p:nvPicPr>
          <p:cNvPr id="140" name="图片 1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0956" y="3305907"/>
            <a:ext cx="1850679" cy="1388010"/>
          </a:xfrm>
          <a:prstGeom prst="rect">
            <a:avLst/>
          </a:prstGeom>
          <a:ln w="19050">
            <a:solidFill>
              <a:schemeClr val="tx1"/>
            </a:solidFill>
          </a:ln>
        </p:spPr>
      </p:pic>
      <p:grpSp>
        <p:nvGrpSpPr>
          <p:cNvPr id="141" name="组合 140"/>
          <p:cNvGrpSpPr/>
          <p:nvPr/>
        </p:nvGrpSpPr>
        <p:grpSpPr>
          <a:xfrm>
            <a:off x="442790" y="3318583"/>
            <a:ext cx="1820742" cy="1549729"/>
            <a:chOff x="589117" y="3682510"/>
            <a:chExt cx="2306483" cy="2166301"/>
          </a:xfrm>
        </p:grpSpPr>
        <p:pic>
          <p:nvPicPr>
            <p:cNvPr id="142" name="图片 141"/>
            <p:cNvPicPr>
              <a:picLocks noChangeAspect="1"/>
            </p:cNvPicPr>
            <p:nvPr/>
          </p:nvPicPr>
          <p:blipFill>
            <a:blip r:embed="rId3" cstate="print"/>
            <a:stretch>
              <a:fillRect/>
            </a:stretch>
          </p:blipFill>
          <p:spPr>
            <a:xfrm>
              <a:off x="1072987" y="4089952"/>
              <a:ext cx="1012679" cy="1025759"/>
            </a:xfrm>
            <a:prstGeom prst="rect">
              <a:avLst/>
            </a:prstGeom>
            <a:ln w="19050">
              <a:solidFill>
                <a:schemeClr val="tx1"/>
              </a:solidFill>
            </a:ln>
          </p:spPr>
        </p:pic>
        <p:sp>
          <p:nvSpPr>
            <p:cNvPr id="143" name="矩形 142"/>
            <p:cNvSpPr/>
            <p:nvPr/>
          </p:nvSpPr>
          <p:spPr>
            <a:xfrm>
              <a:off x="589117" y="3682510"/>
              <a:ext cx="2306483" cy="2166301"/>
            </a:xfrm>
            <a:prstGeom prst="rect">
              <a:avLst/>
            </a:prstGeom>
            <a:noFill/>
            <a:ln w="19050" cap="flat" cmpd="sng" algn="ctr">
              <a:solidFill>
                <a:srgbClr val="70AD47"/>
              </a:solidFill>
              <a:prstDash val="dash"/>
              <a:miter lim="800000"/>
            </a:ln>
            <a:effectLst/>
          </p:spPr>
          <p:txBody>
            <a:bodyPr rtlCol="0" anchor="ctr"/>
            <a:lstStyle/>
            <a:p>
              <a:pPr algn="ctr" fontAlgn="auto">
                <a:spcBef>
                  <a:spcPts val="0"/>
                </a:spcBef>
                <a:spcAft>
                  <a:spcPts val="0"/>
                </a:spcAft>
              </a:pPr>
              <a:endParaRPr lang="zh-CN" altLang="en-US" kern="0">
                <a:solidFill>
                  <a:prstClr val="black"/>
                </a:solidFill>
                <a:latin typeface="等线"/>
                <a:ea typeface="等线" panose="02010600030101010101" pitchFamily="2" charset="-122"/>
              </a:endParaRPr>
            </a:p>
          </p:txBody>
        </p:sp>
      </p:grpSp>
      <p:grpSp>
        <p:nvGrpSpPr>
          <p:cNvPr id="144" name="组合 143"/>
          <p:cNvGrpSpPr/>
          <p:nvPr/>
        </p:nvGrpSpPr>
        <p:grpSpPr>
          <a:xfrm>
            <a:off x="567123" y="3421819"/>
            <a:ext cx="1820742" cy="1549729"/>
            <a:chOff x="589117" y="3682510"/>
            <a:chExt cx="2306483" cy="2166301"/>
          </a:xfrm>
        </p:grpSpPr>
        <p:pic>
          <p:nvPicPr>
            <p:cNvPr id="145" name="图片 144"/>
            <p:cNvPicPr>
              <a:picLocks noChangeAspect="1"/>
            </p:cNvPicPr>
            <p:nvPr/>
          </p:nvPicPr>
          <p:blipFill>
            <a:blip r:embed="rId3" cstate="print"/>
            <a:stretch>
              <a:fillRect/>
            </a:stretch>
          </p:blipFill>
          <p:spPr>
            <a:xfrm>
              <a:off x="1072987" y="4089952"/>
              <a:ext cx="1012679" cy="1025759"/>
            </a:xfrm>
            <a:prstGeom prst="rect">
              <a:avLst/>
            </a:prstGeom>
            <a:ln w="19050">
              <a:solidFill>
                <a:schemeClr val="tx1"/>
              </a:solidFill>
            </a:ln>
          </p:spPr>
        </p:pic>
        <p:sp>
          <p:nvSpPr>
            <p:cNvPr id="146" name="矩形 145"/>
            <p:cNvSpPr/>
            <p:nvPr/>
          </p:nvSpPr>
          <p:spPr>
            <a:xfrm>
              <a:off x="589117" y="3682510"/>
              <a:ext cx="2306483" cy="2166301"/>
            </a:xfrm>
            <a:prstGeom prst="rect">
              <a:avLst/>
            </a:prstGeom>
            <a:noFill/>
            <a:ln w="19050" cap="flat" cmpd="sng" algn="ctr">
              <a:solidFill>
                <a:srgbClr val="70AD47"/>
              </a:solidFill>
              <a:prstDash val="dash"/>
              <a:miter lim="800000"/>
            </a:ln>
            <a:effectLst/>
          </p:spPr>
          <p:txBody>
            <a:bodyPr rtlCol="0" anchor="ctr"/>
            <a:lstStyle/>
            <a:p>
              <a:pPr algn="ctr" fontAlgn="auto">
                <a:spcBef>
                  <a:spcPts val="0"/>
                </a:spcBef>
                <a:spcAft>
                  <a:spcPts val="0"/>
                </a:spcAft>
              </a:pPr>
              <a:endParaRPr lang="zh-CN" altLang="en-US" kern="0">
                <a:solidFill>
                  <a:prstClr val="black"/>
                </a:solidFill>
                <a:latin typeface="等线"/>
                <a:ea typeface="等线" panose="02010600030101010101" pitchFamily="2" charset="-122"/>
              </a:endParaRPr>
            </a:p>
          </p:txBody>
        </p:sp>
      </p:grpSp>
      <p:cxnSp>
        <p:nvCxnSpPr>
          <p:cNvPr id="147" name="直接箭头连接符 146"/>
          <p:cNvCxnSpPr>
            <a:endCxn id="140" idx="1"/>
          </p:cNvCxnSpPr>
          <p:nvPr/>
        </p:nvCxnSpPr>
        <p:spPr>
          <a:xfrm flipV="1">
            <a:off x="9609215" y="3999912"/>
            <a:ext cx="351741" cy="8123"/>
          </a:xfrm>
          <a:prstGeom prst="straightConnector1">
            <a:avLst/>
          </a:prstGeom>
          <a:noFill/>
          <a:ln w="28575" cap="flat" cmpd="sng" algn="ctr">
            <a:solidFill>
              <a:sysClr val="windowText" lastClr="000000"/>
            </a:solidFill>
            <a:prstDash val="solid"/>
            <a:miter lim="800000"/>
            <a:headEnd type="none" w="med" len="med"/>
            <a:tailEnd type="arrow" w="med" len="med"/>
          </a:ln>
          <a:effectLst/>
        </p:spPr>
      </p:cxnSp>
      <p:grpSp>
        <p:nvGrpSpPr>
          <p:cNvPr id="148" name="组合 147"/>
          <p:cNvGrpSpPr/>
          <p:nvPr/>
        </p:nvGrpSpPr>
        <p:grpSpPr>
          <a:xfrm>
            <a:off x="8307001" y="2957167"/>
            <a:ext cx="913833" cy="2173994"/>
            <a:chOff x="6688923" y="-1170687"/>
            <a:chExt cx="913833" cy="2173994"/>
          </a:xfrm>
        </p:grpSpPr>
        <p:sp>
          <p:nvSpPr>
            <p:cNvPr id="149" name="立方体 148"/>
            <p:cNvSpPr/>
            <p:nvPr/>
          </p:nvSpPr>
          <p:spPr>
            <a:xfrm rot="5400000" flipH="1">
              <a:off x="6058843" y="-540607"/>
              <a:ext cx="2173994" cy="913833"/>
            </a:xfrm>
            <a:prstGeom prst="cube">
              <a:avLst>
                <a:gd name="adj" fmla="val 94778"/>
              </a:avLst>
            </a:prstGeom>
            <a:noFill/>
            <a:ln w="28575"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0" name="立方体 149"/>
            <p:cNvSpPr/>
            <p:nvPr/>
          </p:nvSpPr>
          <p:spPr>
            <a:xfrm rot="5400000" flipH="1">
              <a:off x="6666695" y="-322249"/>
              <a:ext cx="817087" cy="388613"/>
            </a:xfrm>
            <a:prstGeom prst="cube">
              <a:avLst>
                <a:gd name="adj" fmla="val 94778"/>
              </a:avLst>
            </a:prstGeom>
            <a:solidFill>
              <a:srgbClr val="0070C0"/>
            </a:solidFill>
            <a:ln w="28575"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51" name="立方体 150"/>
          <p:cNvSpPr/>
          <p:nvPr/>
        </p:nvSpPr>
        <p:spPr>
          <a:xfrm rot="5400000" flipH="1">
            <a:off x="8015629" y="3615048"/>
            <a:ext cx="2180315" cy="836703"/>
          </a:xfrm>
          <a:prstGeom prst="cube">
            <a:avLst>
              <a:gd name="adj" fmla="val 94778"/>
            </a:avLst>
          </a:prstGeom>
          <a:noFill/>
          <a:ln w="28575"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52" name="文本框 151"/>
              <p:cNvSpPr txBox="1"/>
              <p:nvPr/>
            </p:nvSpPr>
            <p:spPr>
              <a:xfrm>
                <a:off x="4213001" y="5652360"/>
                <a:ext cx="3796296" cy="566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0</m:t>
                          </m:r>
                        </m:sup>
                      </m:sSubSup>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𝑔</m:t>
                          </m:r>
                        </m:e>
                        <m:sub>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−1</m:t>
                          </m:r>
                        </m:sub>
                      </m:sSub>
                      <m:r>
                        <a:rPr lang="en-US" altLang="zh-CN" b="0" i="1" smtClean="0">
                          <a:latin typeface="Cambria Math" panose="02040503050406030204" pitchFamily="18" charset="0"/>
                          <a:ea typeface="Cambria Math" panose="02040503050406030204" pitchFamily="18" charset="0"/>
                        </a:rPr>
                        <m:t>+</m:t>
                      </m:r>
                      <m:nary>
                        <m:naryPr>
                          <m:chr m:val="∑"/>
                          <m:limLoc m:val="subSup"/>
                          <m:ctrlPr>
                            <a:rPr lang="en-US" altLang="zh-CN" b="0" i="1" smtClean="0">
                              <a:latin typeface="Cambria Math" panose="02040503050406030204" pitchFamily="18" charset="0"/>
                              <a:ea typeface="Cambria Math" panose="02040503050406030204" pitchFamily="18" charset="0"/>
                            </a:rPr>
                          </m:ctrlPr>
                        </m:naryPr>
                        <m:sub>
                          <m:r>
                            <m:rPr>
                              <m:brk m:alnAt="25"/>
                            </m:rPr>
                            <a:rPr lang="en-US" altLang="zh-CN" b="0" i="1" smtClean="0">
                              <a:latin typeface="Cambria Math" panose="02040503050406030204" pitchFamily="18" charset="0"/>
                              <a:ea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=1</m:t>
                          </m:r>
                        </m:sub>
                        <m:sup>
                          <m:r>
                            <a:rPr lang="en-US" altLang="zh-CN" b="0" i="1" smtClean="0">
                              <a:latin typeface="Cambria Math" panose="02040503050406030204" pitchFamily="18" charset="0"/>
                              <a:ea typeface="Cambria Math" panose="02040503050406030204" pitchFamily="18" charset="0"/>
                            </a:rPr>
                            <m:t>𝑁</m:t>
                          </m:r>
                        </m:sup>
                        <m:e>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𝑚</m:t>
                              </m:r>
                            </m:e>
                            <m:sub>
                              <m:r>
                                <a:rPr lang="en-US" altLang="zh-CN" b="0" i="1" smtClean="0">
                                  <a:latin typeface="Cambria Math" panose="02040503050406030204" pitchFamily="18" charset="0"/>
                                  <a:ea typeface="Cambria Math" panose="02040503050406030204" pitchFamily="18" charset="0"/>
                                </a:rPr>
                                <m:t>𝑡</m:t>
                              </m:r>
                            </m:sub>
                            <m:sup>
                              <m:r>
                                <a:rPr lang="en-US" altLang="zh-CN" b="0" i="1" smtClean="0">
                                  <a:latin typeface="Cambria Math" panose="02040503050406030204" pitchFamily="18" charset="0"/>
                                  <a:ea typeface="Cambria Math" panose="02040503050406030204" pitchFamily="18" charset="0"/>
                                </a:rPr>
                                <m:t>𝑖</m:t>
                              </m:r>
                            </m:sup>
                          </m:sSubSup>
                          <m:r>
                            <a:rPr lang="en-US" altLang="zh-CN" i="1">
                              <a:latin typeface="Cambria Math" panose="02040503050406030204" pitchFamily="18" charset="0"/>
                              <a:ea typeface="Cambria Math" panose="02040503050406030204" pitchFamily="18" charset="0"/>
                            </a:rPr>
                            <m:t>⨀</m:t>
                          </m:r>
                          <m:r>
                            <m:rPr>
                              <m:sty m:val="p"/>
                            </m:rPr>
                            <a:rPr lang="el-GR" altLang="zh-CN" i="1" smtClean="0">
                              <a:latin typeface="Cambria Math" panose="02040503050406030204" pitchFamily="18" charset="0"/>
                              <a:ea typeface="Cambria Math" panose="02040503050406030204" pitchFamily="18" charset="0"/>
                            </a:rPr>
                            <m:t>Γ</m:t>
                          </m:r>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𝑘</m:t>
                              </m:r>
                            </m:e>
                            <m:sub>
                              <m:r>
                                <a:rPr lang="en-US" altLang="zh-CN" b="0" i="1" smtClean="0">
                                  <a:latin typeface="Cambria Math" panose="02040503050406030204" pitchFamily="18" charset="0"/>
                                  <a:ea typeface="Cambria Math" panose="02040503050406030204" pitchFamily="18" charset="0"/>
                                </a:rPr>
                                <m:t>𝑡</m:t>
                              </m:r>
                            </m:sub>
                            <m:sup>
                              <m:r>
                                <a:rPr lang="en-US" altLang="zh-CN" b="0" i="1" smtClean="0">
                                  <a:latin typeface="Cambria Math" panose="02040503050406030204" pitchFamily="18" charset="0"/>
                                  <a:ea typeface="Cambria Math" panose="02040503050406030204" pitchFamily="18" charset="0"/>
                                </a:rPr>
                                <m:t>𝑖</m:t>
                              </m:r>
                            </m:sup>
                          </m:sSubSup>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𝑝</m:t>
                              </m:r>
                            </m:e>
                            <m:sub>
                              <m:r>
                                <a:rPr lang="en-US" altLang="zh-CN" b="0" i="1" smtClean="0">
                                  <a:latin typeface="Cambria Math" panose="02040503050406030204" pitchFamily="18" charset="0"/>
                                  <a:ea typeface="Cambria Math" panose="02040503050406030204" pitchFamily="18" charset="0"/>
                                </a:rPr>
                                <m:t>𝑡</m:t>
                              </m:r>
                            </m:sub>
                            <m:sup>
                              <m:r>
                                <a:rPr lang="en-US" altLang="zh-CN" b="0" i="1" smtClean="0">
                                  <a:latin typeface="Cambria Math" panose="02040503050406030204" pitchFamily="18" charset="0"/>
                                  <a:ea typeface="Cambria Math" panose="02040503050406030204" pitchFamily="18" charset="0"/>
                                </a:rPr>
                                <m:t>𝑛</m:t>
                              </m:r>
                            </m:sup>
                          </m:sSubSup>
                          <m:r>
                            <a:rPr lang="en-US" altLang="zh-CN" b="0" i="1" smtClean="0">
                              <a:latin typeface="Cambria Math" panose="02040503050406030204" pitchFamily="18" charset="0"/>
                              <a:ea typeface="Cambria Math" panose="02040503050406030204" pitchFamily="18" charset="0"/>
                            </a:rPr>
                            <m:t>)</m:t>
                          </m:r>
                        </m:e>
                      </m:nary>
                    </m:oMath>
                  </m:oMathPara>
                </a14:m>
                <a:endParaRPr lang="zh-CN" altLang="en-US" dirty="0"/>
              </a:p>
            </p:txBody>
          </p:sp>
        </mc:Choice>
        <mc:Fallback xmlns="">
          <p:sp>
            <p:nvSpPr>
              <p:cNvPr id="152" name="文本框 151"/>
              <p:cNvSpPr txBox="1">
                <a:spLocks noRot="1" noChangeAspect="1" noMove="1" noResize="1" noEditPoints="1" noAdjustHandles="1" noChangeArrowheads="1" noChangeShapeType="1" noTextEdit="1"/>
              </p:cNvSpPr>
              <p:nvPr/>
            </p:nvSpPr>
            <p:spPr>
              <a:xfrm>
                <a:off x="4213001" y="5652360"/>
                <a:ext cx="3796296" cy="566950"/>
              </a:xfrm>
              <a:prstGeom prst="rect">
                <a:avLst/>
              </a:prstGeom>
              <a:blipFill rotWithShape="0">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3080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2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87"/>
                                        </p:tgtEl>
                                        <p:attrNameLst>
                                          <p:attrName>style.visibility</p:attrName>
                                        </p:attrNameLst>
                                      </p:cBhvr>
                                      <p:to>
                                        <p:strVal val="hidden"/>
                                      </p:to>
                                    </p:set>
                                  </p:childTnLst>
                                </p:cTn>
                              </p:par>
                              <p:par>
                                <p:cTn id="13" presetID="42" presetClass="path" presetSubtype="0" accel="50000" decel="50000" fill="hold" nodeType="withEffect">
                                  <p:stCondLst>
                                    <p:cond delay="0"/>
                                  </p:stCondLst>
                                  <p:childTnLst>
                                    <p:animMotion origin="layout" path="M -4.79167E-6 -1.11111E-6 L -0.05729 -0.25185 " pathEditMode="relative" rAng="0" ptsTypes="AA">
                                      <p:cBhvr>
                                        <p:cTn id="14" dur="2000" fill="hold"/>
                                        <p:tgtEl>
                                          <p:spTgt spid="91"/>
                                        </p:tgtEl>
                                        <p:attrNameLst>
                                          <p:attrName>ppt_x</p:attrName>
                                          <p:attrName>ppt_y</p:attrName>
                                        </p:attrNameLst>
                                      </p:cBhvr>
                                      <p:rCtr x="-2865" y="-12593"/>
                                    </p:animMotion>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138"/>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137"/>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250"/>
                                  </p:stCondLst>
                                  <p:childTnLst>
                                    <p:set>
                                      <p:cBhvr>
                                        <p:cTn id="23" dur="1" fill="hold">
                                          <p:stCondLst>
                                            <p:cond delay="0"/>
                                          </p:stCondLst>
                                        </p:cTn>
                                        <p:tgtEl>
                                          <p:spTgt spid="130"/>
                                        </p:tgtEl>
                                        <p:attrNameLst>
                                          <p:attrName>style.visibility</p:attrName>
                                        </p:attrNameLst>
                                      </p:cBhvr>
                                      <p:to>
                                        <p:strVal val="visible"/>
                                      </p:to>
                                    </p:set>
                                  </p:childTnLst>
                                </p:cTn>
                              </p:par>
                            </p:childTnLst>
                          </p:cTn>
                        </p:par>
                        <p:par>
                          <p:cTn id="24" fill="hold">
                            <p:stCondLst>
                              <p:cond delay="2250"/>
                            </p:stCondLst>
                            <p:childTnLst>
                              <p:par>
                                <p:cTn id="25" presetID="1" presetClass="entr" presetSubtype="0" fill="hold" grpId="0" nodeType="afterEffect">
                                  <p:stCondLst>
                                    <p:cond delay="250"/>
                                  </p:stCondLst>
                                  <p:childTnLst>
                                    <p:set>
                                      <p:cBhvr>
                                        <p:cTn id="26" dur="1" fill="hold">
                                          <p:stCondLst>
                                            <p:cond delay="0"/>
                                          </p:stCondLst>
                                        </p:cTn>
                                        <p:tgtEl>
                                          <p:spTgt spid="131"/>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250"/>
                                  </p:stCondLst>
                                  <p:childTnLst>
                                    <p:set>
                                      <p:cBhvr>
                                        <p:cTn id="29" dur="1" fill="hold">
                                          <p:stCondLst>
                                            <p:cond delay="0"/>
                                          </p:stCondLst>
                                        </p:cTn>
                                        <p:tgtEl>
                                          <p:spTgt spid="132"/>
                                        </p:tgtEl>
                                        <p:attrNameLst>
                                          <p:attrName>style.visibility</p:attrName>
                                        </p:attrNameLst>
                                      </p:cBhvr>
                                      <p:to>
                                        <p:strVal val="visible"/>
                                      </p:to>
                                    </p:set>
                                  </p:childTnLst>
                                </p:cTn>
                              </p:par>
                            </p:childTnLst>
                          </p:cTn>
                        </p:par>
                        <p:par>
                          <p:cTn id="30" fill="hold">
                            <p:stCondLst>
                              <p:cond delay="2750"/>
                            </p:stCondLst>
                            <p:childTnLst>
                              <p:par>
                                <p:cTn id="31" presetID="1" presetClass="entr" presetSubtype="0" fill="hold" grpId="0" nodeType="afterEffect">
                                  <p:stCondLst>
                                    <p:cond delay="250"/>
                                  </p:stCondLst>
                                  <p:childTnLst>
                                    <p:set>
                                      <p:cBhvr>
                                        <p:cTn id="32" dur="1" fill="hold">
                                          <p:stCondLst>
                                            <p:cond delay="9"/>
                                          </p:stCondLst>
                                        </p:cTn>
                                        <p:tgtEl>
                                          <p:spTgt spid="139"/>
                                        </p:tgtEl>
                                        <p:attrNameLst>
                                          <p:attrName>style.visibility</p:attrName>
                                        </p:attrNameLst>
                                      </p:cBhvr>
                                      <p:to>
                                        <p:strVal val="visible"/>
                                      </p:to>
                                    </p:set>
                                  </p:childTnLst>
                                </p:cTn>
                              </p:par>
                              <p:par>
                                <p:cTn id="33" presetID="1" presetClass="entr" presetSubtype="0" fill="hold" grpId="0" nodeType="withEffect">
                                  <p:stCondLst>
                                    <p:cond delay="25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250"/>
                                  </p:stCondLst>
                                  <p:childTnLst>
                                    <p:set>
                                      <p:cBhvr>
                                        <p:cTn id="36" dur="1" fill="hold">
                                          <p:stCondLst>
                                            <p:cond delay="0"/>
                                          </p:stCondLst>
                                        </p:cTn>
                                        <p:tgtEl>
                                          <p:spTgt spid="1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136"/>
                                        </p:tgtEl>
                                        <p:attrNameLst>
                                          <p:attrName>style.visibility</p:attrName>
                                        </p:attrNameLst>
                                      </p:cBhvr>
                                      <p:to>
                                        <p:strVal val="visible"/>
                                      </p:to>
                                    </p:set>
                                    <p:animEffect transition="in" filter="fade">
                                      <p:cBhvr>
                                        <p:cTn id="41" dur="1000"/>
                                        <p:tgtEl>
                                          <p:spTgt spid="136"/>
                                        </p:tgtEl>
                                      </p:cBhvr>
                                    </p:animEffect>
                                    <p:anim calcmode="lin" valueType="num">
                                      <p:cBhvr>
                                        <p:cTn id="42" dur="1000" fill="hold"/>
                                        <p:tgtEl>
                                          <p:spTgt spid="136"/>
                                        </p:tgtEl>
                                        <p:attrNameLst>
                                          <p:attrName>ppt_x</p:attrName>
                                        </p:attrNameLst>
                                      </p:cBhvr>
                                      <p:tavLst>
                                        <p:tav tm="0">
                                          <p:val>
                                            <p:strVal val="#ppt_x"/>
                                          </p:val>
                                        </p:tav>
                                        <p:tav tm="100000">
                                          <p:val>
                                            <p:strVal val="#ppt_x"/>
                                          </p:val>
                                        </p:tav>
                                      </p:tavLst>
                                    </p:anim>
                                    <p:anim calcmode="lin" valueType="num">
                                      <p:cBhvr>
                                        <p:cTn id="43" dur="1000" fill="hold"/>
                                        <p:tgtEl>
                                          <p:spTgt spid="136"/>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fade">
                                      <p:cBhvr>
                                        <p:cTn id="46" dur="1000"/>
                                        <p:tgtEl>
                                          <p:spTgt spid="151"/>
                                        </p:tgtEl>
                                      </p:cBhvr>
                                    </p:animEffect>
                                    <p:anim calcmode="lin" valueType="num">
                                      <p:cBhvr>
                                        <p:cTn id="47" dur="1000" fill="hold"/>
                                        <p:tgtEl>
                                          <p:spTgt spid="151"/>
                                        </p:tgtEl>
                                        <p:attrNameLst>
                                          <p:attrName>ppt_x</p:attrName>
                                        </p:attrNameLst>
                                      </p:cBhvr>
                                      <p:tavLst>
                                        <p:tav tm="0">
                                          <p:val>
                                            <p:strVal val="#ppt_x"/>
                                          </p:val>
                                        </p:tav>
                                        <p:tav tm="100000">
                                          <p:val>
                                            <p:strVal val="#ppt_x"/>
                                          </p:val>
                                        </p:tav>
                                      </p:tavLst>
                                    </p:anim>
                                    <p:anim calcmode="lin" valueType="num">
                                      <p:cBhvr>
                                        <p:cTn id="48"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81" grpId="0" animBg="1"/>
      <p:bldP spid="130" grpId="0" animBg="1"/>
      <p:bldP spid="131" grpId="0" animBg="1"/>
      <p:bldP spid="132" grpId="0" animBg="1"/>
      <p:bldP spid="133" grpId="0"/>
      <p:bldP spid="135" grpId="0" animBg="1"/>
      <p:bldP spid="139" grpId="0"/>
      <p:bldP spid="151" grpId="0" animBg="1"/>
      <p:bldP spid="152" grpId="0"/>
    </p:bldLst>
  </p:timing>
</p:sld>
</file>

<file path=ppt/theme/theme1.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Profile">
      <a:majorFont>
        <a:latin typeface="Arial Narrow"/>
        <a:ea typeface="黑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zh-CN" altLang="en-US" sz="1800" b="0" i="1"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zh-CN" altLang="en-US" sz="1800" b="0" i="1" u="none" strike="noStrike" cap="none" normalizeH="0" baseline="0" smtClean="0">
            <a:ln>
              <a:noFill/>
            </a:ln>
            <a:solidFill>
              <a:schemeClr val="tx1"/>
            </a:solidFill>
            <a:effectLst/>
            <a:latin typeface="Times New Roman" pitchFamily="18" charset="0"/>
            <a:ea typeface="宋体" pitchFamily="2" charset="-122"/>
          </a:defRPr>
        </a:defPPr>
      </a:lstStyle>
    </a:lnDef>
    <a:txDef>
      <a:spPr/>
      <a:bodyPr anchor="ctr"/>
      <a:lstStyle>
        <a:defPPr marL="0" marR="0" indent="0" algn="l" defTabSz="914400" rtl="0" eaLnBrk="0" fontAlgn="base" latinLnBrk="0" hangingPunct="0">
          <a:lnSpc>
            <a:spcPct val="100000"/>
          </a:lnSpc>
          <a:spcBef>
            <a:spcPct val="0"/>
          </a:spcBef>
          <a:spcAft>
            <a:spcPct val="0"/>
          </a:spcAft>
          <a:buClrTx/>
          <a:buSzTx/>
          <a:buFontTx/>
          <a:buNone/>
          <a:tabLst/>
          <a:defRPr kumimoji="0" sz="2800" b="0" i="0" u="none" strike="noStrike" kern="0" cap="none" spc="0" normalizeH="0" baseline="0" noProof="0" dirty="0" smtClean="0">
            <a:ln>
              <a:noFill/>
            </a:ln>
            <a:solidFill>
              <a:schemeClr val="tx2"/>
            </a:solidFill>
            <a:effectLst/>
            <a:uLnTx/>
            <a:uFillTx/>
            <a:latin typeface="+mj-lt"/>
            <a:ea typeface="宋体" pitchFamily="2" charset="-122"/>
            <a:cs typeface="+mj-cs"/>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91150</TotalTime>
  <Words>2821</Words>
  <Application>Microsoft Office PowerPoint</Application>
  <PresentationFormat>宽屏</PresentationFormat>
  <Paragraphs>349</Paragraphs>
  <Slides>22</Slides>
  <Notes>22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Avenir Next</vt:lpstr>
      <vt:lpstr>等线</vt:lpstr>
      <vt:lpstr>黑体</vt:lpstr>
      <vt:lpstr>宋体</vt:lpstr>
      <vt:lpstr>Arial</vt:lpstr>
      <vt:lpstr>Arial Narrow</vt:lpstr>
      <vt:lpstr>Cambria Math</vt:lpstr>
      <vt:lpstr>Times New Roman</vt:lpstr>
      <vt:lpstr>Wingdings</vt:lpstr>
      <vt:lpstr>1_Profile</vt:lpstr>
      <vt:lpstr>PowerPoint 演示文稿</vt:lpstr>
      <vt:lpstr>PowerPoint 演示文稿</vt:lpstr>
      <vt:lpstr>  Introduction </vt:lpstr>
      <vt:lpstr>  Introduction </vt:lpstr>
      <vt:lpstr>Main idea</vt:lpstr>
      <vt:lpstr>Main idea</vt:lpstr>
      <vt:lpstr>Main idea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Experimental results</vt:lpstr>
      <vt:lpstr>Experimental results</vt:lpstr>
      <vt:lpstr>Conclusion &amp; Future Work</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OOAD-0</dc:title>
  <dc:creator>Administrator</dc:creator>
  <cp:lastModifiedBy>weiyingli</cp:lastModifiedBy>
  <cp:revision>8623</cp:revision>
  <cp:lastPrinted>2016-02-23T02:19:16Z</cp:lastPrinted>
  <dcterms:created xsi:type="dcterms:W3CDTF">2006-10-11T01:50:17Z</dcterms:created>
  <dcterms:modified xsi:type="dcterms:W3CDTF">2017-11-16T04:44:26Z</dcterms:modified>
</cp:coreProperties>
</file>